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299" r:id="rId6"/>
    <p:sldId id="309" r:id="rId7"/>
    <p:sldId id="292" r:id="rId8"/>
    <p:sldId id="296" r:id="rId9"/>
    <p:sldId id="310" r:id="rId10"/>
    <p:sldId id="306" r:id="rId11"/>
    <p:sldId id="290" r:id="rId12"/>
    <p:sldId id="282" r:id="rId13"/>
    <p:sldId id="305" r:id="rId14"/>
    <p:sldId id="289" r:id="rId15"/>
    <p:sldId id="285" r:id="rId16"/>
    <p:sldId id="288" r:id="rId17"/>
    <p:sldId id="307"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an Wypukol" initials="SW" lastIdx="1" clrIdx="0">
    <p:extLst>
      <p:ext uri="{19B8F6BF-5375-455C-9EA6-DF929625EA0E}">
        <p15:presenceInfo xmlns:p15="http://schemas.microsoft.com/office/powerpoint/2012/main" userId="S::shayan.wypukol@sesam-global.com::af3f9be1-0600-427e-b6a1-99326092c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B17"/>
    <a:srgbClr val="3F464A"/>
    <a:srgbClr val="FF7F01"/>
    <a:srgbClr val="FF9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45CC1-D93B-3D4C-95D3-A119E77F6B07}" v="1" dt="2024-04-30T08:14:14.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ur Andre" userId="9a13e75d-29e8-41c3-8b1f-f8d66638b883" providerId="ADAL" clId="{FB4CBDE7-A51B-084B-B060-07BD246CBFA1}"/>
    <pc:docChg chg="custSel modSld">
      <pc:chgData name="Artur Andre" userId="9a13e75d-29e8-41c3-8b1f-f8d66638b883" providerId="ADAL" clId="{FB4CBDE7-A51B-084B-B060-07BD246CBFA1}" dt="2024-01-15T13:41:18.479" v="137" actId="1076"/>
      <pc:docMkLst>
        <pc:docMk/>
      </pc:docMkLst>
      <pc:sldChg chg="addSp modSp mod">
        <pc:chgData name="Artur Andre" userId="9a13e75d-29e8-41c3-8b1f-f8d66638b883" providerId="ADAL" clId="{FB4CBDE7-A51B-084B-B060-07BD246CBFA1}" dt="2024-01-15T13:40:49.307" v="129" actId="1076"/>
        <pc:sldMkLst>
          <pc:docMk/>
          <pc:sldMk cId="1367009293" sldId="282"/>
        </pc:sldMkLst>
        <pc:spChg chg="add mod">
          <ac:chgData name="Artur Andre" userId="9a13e75d-29e8-41c3-8b1f-f8d66638b883" providerId="ADAL" clId="{FB4CBDE7-A51B-084B-B060-07BD246CBFA1}" dt="2024-01-15T13:40:49.307" v="129" actId="1076"/>
          <ac:spMkLst>
            <pc:docMk/>
            <pc:sldMk cId="1367009293" sldId="282"/>
            <ac:spMk id="2" creationId="{94CBB8BA-1261-3EDD-C1DC-15FA4ACA6A07}"/>
          </ac:spMkLst>
        </pc:spChg>
      </pc:sldChg>
      <pc:sldChg chg="addSp modSp mod">
        <pc:chgData name="Artur Andre" userId="9a13e75d-29e8-41c3-8b1f-f8d66638b883" providerId="ADAL" clId="{FB4CBDE7-A51B-084B-B060-07BD246CBFA1}" dt="2024-01-15T13:41:18.479" v="137" actId="1076"/>
        <pc:sldMkLst>
          <pc:docMk/>
          <pc:sldMk cId="3562424095" sldId="305"/>
        </pc:sldMkLst>
        <pc:spChg chg="add mod">
          <ac:chgData name="Artur Andre" userId="9a13e75d-29e8-41c3-8b1f-f8d66638b883" providerId="ADAL" clId="{FB4CBDE7-A51B-084B-B060-07BD246CBFA1}" dt="2024-01-15T13:41:18.479" v="137" actId="1076"/>
          <ac:spMkLst>
            <pc:docMk/>
            <pc:sldMk cId="3562424095" sldId="305"/>
            <ac:spMk id="2" creationId="{AD486E00-DA4A-7068-B9D4-3466A9C24B42}"/>
          </ac:spMkLst>
        </pc:spChg>
      </pc:sldChg>
      <pc:sldChg chg="addSp modSp mod">
        <pc:chgData name="Artur Andre" userId="9a13e75d-29e8-41c3-8b1f-f8d66638b883" providerId="ADAL" clId="{FB4CBDE7-A51B-084B-B060-07BD246CBFA1}" dt="2024-01-15T13:40:23.178" v="99" actId="1076"/>
        <pc:sldMkLst>
          <pc:docMk/>
          <pc:sldMk cId="625874737" sldId="306"/>
        </pc:sldMkLst>
        <pc:spChg chg="add mod">
          <ac:chgData name="Artur Andre" userId="9a13e75d-29e8-41c3-8b1f-f8d66638b883" providerId="ADAL" clId="{FB4CBDE7-A51B-084B-B060-07BD246CBFA1}" dt="2024-01-15T13:40:14.007" v="97" actId="20577"/>
          <ac:spMkLst>
            <pc:docMk/>
            <pc:sldMk cId="625874737" sldId="306"/>
            <ac:spMk id="2" creationId="{FB2F076D-E399-2F63-D2AB-DE999145E495}"/>
          </ac:spMkLst>
        </pc:spChg>
        <pc:spChg chg="add mod">
          <ac:chgData name="Artur Andre" userId="9a13e75d-29e8-41c3-8b1f-f8d66638b883" providerId="ADAL" clId="{FB4CBDE7-A51B-084B-B060-07BD246CBFA1}" dt="2024-01-15T13:40:23.178" v="99" actId="1076"/>
          <ac:spMkLst>
            <pc:docMk/>
            <pc:sldMk cId="625874737" sldId="306"/>
            <ac:spMk id="3" creationId="{FED6ADC7-F26B-4FD8-A6ED-338C1E8004A4}"/>
          </ac:spMkLst>
        </pc:spChg>
      </pc:sldChg>
    </pc:docChg>
  </pc:docChgLst>
  <pc:docChgLst>
    <pc:chgData name="Jesper Okkels" userId="S::jesper.okkels@sesam-global.com::8638dd4b-6d7a-49cd-9d13-bea3c6ce6751" providerId="AD" clId="Web-{16C940E9-754D-D535-3C10-909431099AE3}"/>
    <pc:docChg chg="modSld">
      <pc:chgData name="Jesper Okkels" userId="S::jesper.okkels@sesam-global.com::8638dd4b-6d7a-49cd-9d13-bea3c6ce6751" providerId="AD" clId="Web-{16C940E9-754D-D535-3C10-909431099AE3}" dt="2024-01-31T07:21:04.232" v="7" actId="20577"/>
      <pc:docMkLst>
        <pc:docMk/>
      </pc:docMkLst>
      <pc:sldChg chg="modSp">
        <pc:chgData name="Jesper Okkels" userId="S::jesper.okkels@sesam-global.com::8638dd4b-6d7a-49cd-9d13-bea3c6ce6751" providerId="AD" clId="Web-{16C940E9-754D-D535-3C10-909431099AE3}" dt="2024-01-31T07:21:04.232" v="7" actId="20577"/>
        <pc:sldMkLst>
          <pc:docMk/>
          <pc:sldMk cId="1071021452" sldId="289"/>
        </pc:sldMkLst>
        <pc:spChg chg="mod">
          <ac:chgData name="Jesper Okkels" userId="S::jesper.okkels@sesam-global.com::8638dd4b-6d7a-49cd-9d13-bea3c6ce6751" providerId="AD" clId="Web-{16C940E9-754D-D535-3C10-909431099AE3}" dt="2024-01-31T07:21:04.232" v="7" actId="20577"/>
          <ac:spMkLst>
            <pc:docMk/>
            <pc:sldMk cId="1071021452" sldId="289"/>
            <ac:spMk id="7" creationId="{8C3D5270-DEFA-254F-B4EB-6DF9F0331721}"/>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3-09T17:09:43.413"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F5860-5CE7-5640-902B-2369704E5340}" type="doc">
      <dgm:prSet loTypeId="urn:microsoft.com/office/officeart/2005/8/layout/process1" loCatId="" qsTypeId="urn:microsoft.com/office/officeart/2005/8/quickstyle/simple1" qsCatId="simple" csTypeId="urn:microsoft.com/office/officeart/2005/8/colors/accent1_2" csCatId="accent1" phldr="1"/>
      <dgm:spPr/>
    </dgm:pt>
    <dgm:pt modelId="{D85AF84F-5A62-D041-A6EA-23BB7333519C}">
      <dgm:prSet phldrT="[Text]" custT="1"/>
      <dgm:spPr>
        <a:solidFill>
          <a:srgbClr val="EF7B17"/>
        </a:solidFill>
        <a:ln>
          <a:solidFill>
            <a:schemeClr val="tx1"/>
          </a:solidFill>
        </a:ln>
      </dgm:spPr>
      <dgm:t>
        <a:bodyPr/>
        <a:lstStyle/>
        <a:p>
          <a:pPr algn="ctr"/>
          <a:endParaRPr lang="de-DE" sz="1400"/>
        </a:p>
        <a:p>
          <a:pPr algn="ctr"/>
          <a:r>
            <a:rPr lang="de-DE" sz="1400"/>
            <a:t>Ursprung der SESAM Technologie ist die für den Privathaushalt und  E-Food Sektor entwickelte SESAM </a:t>
          </a:r>
          <a:r>
            <a:rPr lang="de-DE" sz="1400" err="1"/>
            <a:t>HomeBox</a:t>
          </a:r>
          <a:r>
            <a:rPr lang="de-DE" sz="1400"/>
            <a:t>.</a:t>
          </a:r>
        </a:p>
        <a:p>
          <a:pPr algn="ctr"/>
          <a:endParaRPr lang="de-DE" sz="3200"/>
        </a:p>
      </dgm:t>
    </dgm:pt>
    <dgm:pt modelId="{592312B7-86EC-8F4F-858C-05FA0D3C945F}" type="parTrans" cxnId="{97C147A0-F006-DA45-B07B-4CD20240AB4A}">
      <dgm:prSet/>
      <dgm:spPr/>
      <dgm:t>
        <a:bodyPr/>
        <a:lstStyle/>
        <a:p>
          <a:endParaRPr lang="de-DE" sz="3600"/>
        </a:p>
      </dgm:t>
    </dgm:pt>
    <dgm:pt modelId="{4716042E-EF2B-6346-8122-150FDD7E5882}" type="sibTrans" cxnId="{97C147A0-F006-DA45-B07B-4CD20240AB4A}">
      <dgm:prSet custT="1"/>
      <dgm:spPr>
        <a:solidFill>
          <a:srgbClr val="EF7D1A"/>
        </a:solidFill>
        <a:ln>
          <a:solidFill>
            <a:srgbClr val="555456"/>
          </a:solidFill>
        </a:ln>
      </dgm:spPr>
      <dgm:t>
        <a:bodyPr/>
        <a:lstStyle/>
        <a:p>
          <a:endParaRPr lang="de-DE" sz="4400"/>
        </a:p>
      </dgm:t>
    </dgm:pt>
    <dgm:pt modelId="{B57640A7-9BEF-C145-B1DE-122C2E355065}">
      <dgm:prSet phldrT="[Text]" custT="1"/>
      <dgm:spPr>
        <a:solidFill>
          <a:srgbClr val="EF7B17"/>
        </a:solidFill>
        <a:ln>
          <a:solidFill>
            <a:schemeClr val="tx1"/>
          </a:solidFill>
        </a:ln>
      </dgm:spPr>
      <dgm:t>
        <a:bodyPr/>
        <a:lstStyle/>
        <a:p>
          <a:pPr algn="ctr"/>
          <a:r>
            <a:rPr lang="de-DE" sz="1400"/>
            <a:t>So arbeitet SESAM heute mit Partnern aus dem Metallbau zusammen und kann individuelle Lösungen für Industriekunden aller Art bieten.  </a:t>
          </a:r>
        </a:p>
      </dgm:t>
    </dgm:pt>
    <dgm:pt modelId="{39B697DB-D3F7-AF47-869B-EF457BD6BFAE}" type="parTrans" cxnId="{F7081AB6-5964-1B48-865C-FFFE671A9E4D}">
      <dgm:prSet/>
      <dgm:spPr/>
      <dgm:t>
        <a:bodyPr/>
        <a:lstStyle/>
        <a:p>
          <a:endParaRPr lang="de-DE" sz="3600"/>
        </a:p>
      </dgm:t>
    </dgm:pt>
    <dgm:pt modelId="{3DF3FF69-89BB-1941-90A1-A1CD04A3656C}" type="sibTrans" cxnId="{F7081AB6-5964-1B48-865C-FFFE671A9E4D}">
      <dgm:prSet/>
      <dgm:spPr/>
      <dgm:t>
        <a:bodyPr/>
        <a:lstStyle/>
        <a:p>
          <a:endParaRPr lang="de-DE" sz="3600"/>
        </a:p>
      </dgm:t>
    </dgm:pt>
    <dgm:pt modelId="{C03AF3B1-496E-E04E-B508-E03D08CCD251}">
      <dgm:prSet phldrT="[Text]" custT="1"/>
      <dgm:spPr>
        <a:solidFill>
          <a:srgbClr val="3F464A"/>
        </a:solidFill>
        <a:ln>
          <a:solidFill>
            <a:schemeClr val="tx1"/>
          </a:solidFill>
        </a:ln>
      </dgm:spPr>
      <dgm:t>
        <a:bodyPr/>
        <a:lstStyle/>
        <a:p>
          <a:pPr algn="ctr"/>
          <a:r>
            <a:rPr lang="de-DE" sz="1400"/>
            <a:t>Im Laufe der letzten Jahre haben wir unser Portfolio in vielen Bereichen erweitern können. Auslöser hierfür war der im Nachgang entwickelte SESAM Smart Entry, der unsere Technologie auf viele Systeme übertragbar macht.</a:t>
          </a:r>
        </a:p>
      </dgm:t>
    </dgm:pt>
    <dgm:pt modelId="{3B8C0801-016C-4241-99B7-9545802E1614}" type="sibTrans" cxnId="{8BF822B1-3280-C448-B33A-551EB2ED58FF}">
      <dgm:prSet custT="1"/>
      <dgm:spPr>
        <a:solidFill>
          <a:srgbClr val="EF7D1A"/>
        </a:solidFill>
        <a:ln>
          <a:solidFill>
            <a:srgbClr val="555456"/>
          </a:solidFill>
        </a:ln>
      </dgm:spPr>
      <dgm:t>
        <a:bodyPr/>
        <a:lstStyle/>
        <a:p>
          <a:endParaRPr lang="de-DE" sz="4400"/>
        </a:p>
      </dgm:t>
    </dgm:pt>
    <dgm:pt modelId="{138D3B44-B3B4-AE43-8302-DDE914A0F997}" type="parTrans" cxnId="{8BF822B1-3280-C448-B33A-551EB2ED58FF}">
      <dgm:prSet/>
      <dgm:spPr/>
      <dgm:t>
        <a:bodyPr/>
        <a:lstStyle/>
        <a:p>
          <a:endParaRPr lang="de-DE" sz="3600"/>
        </a:p>
      </dgm:t>
    </dgm:pt>
    <dgm:pt modelId="{A15106C6-927C-744F-A180-DE46A686FA28}" type="pres">
      <dgm:prSet presAssocID="{8DBF5860-5CE7-5640-902B-2369704E5340}" presName="Name0" presStyleCnt="0">
        <dgm:presLayoutVars>
          <dgm:dir/>
          <dgm:resizeHandles val="exact"/>
        </dgm:presLayoutVars>
      </dgm:prSet>
      <dgm:spPr/>
    </dgm:pt>
    <dgm:pt modelId="{43308187-5824-6747-88EE-E586DDB8745F}" type="pres">
      <dgm:prSet presAssocID="{D85AF84F-5A62-D041-A6EA-23BB7333519C}" presName="node" presStyleLbl="node1" presStyleIdx="0" presStyleCnt="3" custScaleY="67680">
        <dgm:presLayoutVars>
          <dgm:bulletEnabled val="1"/>
        </dgm:presLayoutVars>
      </dgm:prSet>
      <dgm:spPr/>
    </dgm:pt>
    <dgm:pt modelId="{29AB6F7D-6290-434E-B3F3-3C9249CAF5D2}" type="pres">
      <dgm:prSet presAssocID="{4716042E-EF2B-6346-8122-150FDD7E5882}" presName="sibTrans" presStyleLbl="sibTrans2D1" presStyleIdx="0" presStyleCnt="2"/>
      <dgm:spPr/>
    </dgm:pt>
    <dgm:pt modelId="{01D70E32-4ABE-BB4A-9CFC-47A837009A41}" type="pres">
      <dgm:prSet presAssocID="{4716042E-EF2B-6346-8122-150FDD7E5882}" presName="connectorText" presStyleLbl="sibTrans2D1" presStyleIdx="0" presStyleCnt="2"/>
      <dgm:spPr/>
    </dgm:pt>
    <dgm:pt modelId="{425CD24A-2967-764A-8E3E-0779A5D30EC1}" type="pres">
      <dgm:prSet presAssocID="{C03AF3B1-496E-E04E-B508-E03D08CCD251}" presName="node" presStyleLbl="node1" presStyleIdx="1" presStyleCnt="3">
        <dgm:presLayoutVars>
          <dgm:bulletEnabled val="1"/>
        </dgm:presLayoutVars>
      </dgm:prSet>
      <dgm:spPr/>
    </dgm:pt>
    <dgm:pt modelId="{2FEB9B54-046C-6240-9C48-3350A22C04A1}" type="pres">
      <dgm:prSet presAssocID="{3B8C0801-016C-4241-99B7-9545802E1614}" presName="sibTrans" presStyleLbl="sibTrans2D1" presStyleIdx="1" presStyleCnt="2"/>
      <dgm:spPr/>
    </dgm:pt>
    <dgm:pt modelId="{831AEBAB-1BEA-E941-BEEB-856B7707F5D8}" type="pres">
      <dgm:prSet presAssocID="{3B8C0801-016C-4241-99B7-9545802E1614}" presName="connectorText" presStyleLbl="sibTrans2D1" presStyleIdx="1" presStyleCnt="2"/>
      <dgm:spPr/>
    </dgm:pt>
    <dgm:pt modelId="{AF6AF4E5-5BD8-3F48-9023-11AA6E65A0BA}" type="pres">
      <dgm:prSet presAssocID="{B57640A7-9BEF-C145-B1DE-122C2E355065}" presName="node" presStyleLbl="node1" presStyleIdx="2" presStyleCnt="3" custScaleY="71386">
        <dgm:presLayoutVars>
          <dgm:bulletEnabled val="1"/>
        </dgm:presLayoutVars>
      </dgm:prSet>
      <dgm:spPr/>
    </dgm:pt>
  </dgm:ptLst>
  <dgm:cxnLst>
    <dgm:cxn modelId="{CC756F18-BCA0-E94E-AE21-51B6F467F50F}" type="presOf" srcId="{4716042E-EF2B-6346-8122-150FDD7E5882}" destId="{29AB6F7D-6290-434E-B3F3-3C9249CAF5D2}" srcOrd="0" destOrd="0" presId="urn:microsoft.com/office/officeart/2005/8/layout/process1"/>
    <dgm:cxn modelId="{520EAC19-ABDF-0F48-93DF-EA17C466DC49}" type="presOf" srcId="{C03AF3B1-496E-E04E-B508-E03D08CCD251}" destId="{425CD24A-2967-764A-8E3E-0779A5D30EC1}" srcOrd="0" destOrd="0" presId="urn:microsoft.com/office/officeart/2005/8/layout/process1"/>
    <dgm:cxn modelId="{EBEDD75F-D499-7B44-888C-96617BAE3019}" type="presOf" srcId="{3B8C0801-016C-4241-99B7-9545802E1614}" destId="{2FEB9B54-046C-6240-9C48-3350A22C04A1}" srcOrd="0" destOrd="0" presId="urn:microsoft.com/office/officeart/2005/8/layout/process1"/>
    <dgm:cxn modelId="{0A6FE16C-AA92-9C44-87F4-5924AD39D646}" type="presOf" srcId="{8DBF5860-5CE7-5640-902B-2369704E5340}" destId="{A15106C6-927C-744F-A180-DE46A686FA28}" srcOrd="0" destOrd="0" presId="urn:microsoft.com/office/officeart/2005/8/layout/process1"/>
    <dgm:cxn modelId="{6B66BA70-D274-DA45-9973-39A4BD455F83}" type="presOf" srcId="{3B8C0801-016C-4241-99B7-9545802E1614}" destId="{831AEBAB-1BEA-E941-BEEB-856B7707F5D8}" srcOrd="1" destOrd="0" presId="urn:microsoft.com/office/officeart/2005/8/layout/process1"/>
    <dgm:cxn modelId="{4B6E6F7C-A9E9-624E-B32A-68A6378C0411}" type="presOf" srcId="{B57640A7-9BEF-C145-B1DE-122C2E355065}" destId="{AF6AF4E5-5BD8-3F48-9023-11AA6E65A0BA}" srcOrd="0" destOrd="0" presId="urn:microsoft.com/office/officeart/2005/8/layout/process1"/>
    <dgm:cxn modelId="{97C147A0-F006-DA45-B07B-4CD20240AB4A}" srcId="{8DBF5860-5CE7-5640-902B-2369704E5340}" destId="{D85AF84F-5A62-D041-A6EA-23BB7333519C}" srcOrd="0" destOrd="0" parTransId="{592312B7-86EC-8F4F-858C-05FA0D3C945F}" sibTransId="{4716042E-EF2B-6346-8122-150FDD7E5882}"/>
    <dgm:cxn modelId="{8BF822B1-3280-C448-B33A-551EB2ED58FF}" srcId="{8DBF5860-5CE7-5640-902B-2369704E5340}" destId="{C03AF3B1-496E-E04E-B508-E03D08CCD251}" srcOrd="1" destOrd="0" parTransId="{138D3B44-B3B4-AE43-8302-DDE914A0F997}" sibTransId="{3B8C0801-016C-4241-99B7-9545802E1614}"/>
    <dgm:cxn modelId="{F7081AB6-5964-1B48-865C-FFFE671A9E4D}" srcId="{8DBF5860-5CE7-5640-902B-2369704E5340}" destId="{B57640A7-9BEF-C145-B1DE-122C2E355065}" srcOrd="2" destOrd="0" parTransId="{39B697DB-D3F7-AF47-869B-EF457BD6BFAE}" sibTransId="{3DF3FF69-89BB-1941-90A1-A1CD04A3656C}"/>
    <dgm:cxn modelId="{821A57CE-E46E-6E49-9E51-A7CAA69D0E22}" type="presOf" srcId="{D85AF84F-5A62-D041-A6EA-23BB7333519C}" destId="{43308187-5824-6747-88EE-E586DDB8745F}" srcOrd="0" destOrd="0" presId="urn:microsoft.com/office/officeart/2005/8/layout/process1"/>
    <dgm:cxn modelId="{A4FBACD1-2E40-F54A-BEEF-5EE559EAE690}" type="presOf" srcId="{4716042E-EF2B-6346-8122-150FDD7E5882}" destId="{01D70E32-4ABE-BB4A-9CFC-47A837009A41}" srcOrd="1" destOrd="0" presId="urn:microsoft.com/office/officeart/2005/8/layout/process1"/>
    <dgm:cxn modelId="{60947226-A563-7646-B669-1127D7E35DCF}" type="presParOf" srcId="{A15106C6-927C-744F-A180-DE46A686FA28}" destId="{43308187-5824-6747-88EE-E586DDB8745F}" srcOrd="0" destOrd="0" presId="urn:microsoft.com/office/officeart/2005/8/layout/process1"/>
    <dgm:cxn modelId="{A96925F4-14E3-AE45-A461-C4E83AA3E0C2}" type="presParOf" srcId="{A15106C6-927C-744F-A180-DE46A686FA28}" destId="{29AB6F7D-6290-434E-B3F3-3C9249CAF5D2}" srcOrd="1" destOrd="0" presId="urn:microsoft.com/office/officeart/2005/8/layout/process1"/>
    <dgm:cxn modelId="{F662A32F-3639-5F4C-8E09-C95355BC5EF1}" type="presParOf" srcId="{29AB6F7D-6290-434E-B3F3-3C9249CAF5D2}" destId="{01D70E32-4ABE-BB4A-9CFC-47A837009A41}" srcOrd="0" destOrd="0" presId="urn:microsoft.com/office/officeart/2005/8/layout/process1"/>
    <dgm:cxn modelId="{72679B16-EF8A-BA4E-B299-E02FB9F8B619}" type="presParOf" srcId="{A15106C6-927C-744F-A180-DE46A686FA28}" destId="{425CD24A-2967-764A-8E3E-0779A5D30EC1}" srcOrd="2" destOrd="0" presId="urn:microsoft.com/office/officeart/2005/8/layout/process1"/>
    <dgm:cxn modelId="{F7D89469-6329-4149-A8A6-F7225EF0B2A6}" type="presParOf" srcId="{A15106C6-927C-744F-A180-DE46A686FA28}" destId="{2FEB9B54-046C-6240-9C48-3350A22C04A1}" srcOrd="3" destOrd="0" presId="urn:microsoft.com/office/officeart/2005/8/layout/process1"/>
    <dgm:cxn modelId="{9B61C3CB-9FD1-7743-AB28-2CE93E49F47F}" type="presParOf" srcId="{2FEB9B54-046C-6240-9C48-3350A22C04A1}" destId="{831AEBAB-1BEA-E941-BEEB-856B7707F5D8}" srcOrd="0" destOrd="0" presId="urn:microsoft.com/office/officeart/2005/8/layout/process1"/>
    <dgm:cxn modelId="{2309FB28-0942-CA46-A2CF-D2ED3B2A4993}" type="presParOf" srcId="{A15106C6-927C-744F-A180-DE46A686FA28}" destId="{AF6AF4E5-5BD8-3F48-9023-11AA6E65A0BA}" srcOrd="4"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08187-5824-6747-88EE-E586DDB8745F}">
      <dsp:nvSpPr>
        <dsp:cNvPr id="0" name=""/>
        <dsp:cNvSpPr/>
      </dsp:nvSpPr>
      <dsp:spPr>
        <a:xfrm>
          <a:off x="13487" y="2000819"/>
          <a:ext cx="2590652" cy="1443141"/>
        </a:xfrm>
        <a:prstGeom prst="roundRect">
          <a:avLst>
            <a:gd name="adj" fmla="val 10000"/>
          </a:avLst>
        </a:prstGeom>
        <a:solidFill>
          <a:srgbClr val="EF7B17"/>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de-DE" sz="1400" kern="1200"/>
        </a:p>
        <a:p>
          <a:pPr marL="0" lvl="0" indent="0" algn="ctr" defTabSz="622300">
            <a:lnSpc>
              <a:spcPct val="90000"/>
            </a:lnSpc>
            <a:spcBef>
              <a:spcPct val="0"/>
            </a:spcBef>
            <a:spcAft>
              <a:spcPct val="35000"/>
            </a:spcAft>
            <a:buNone/>
          </a:pPr>
          <a:r>
            <a:rPr lang="de-DE" sz="1400" kern="1200"/>
            <a:t>Ursprung der SESAM Technologie ist die für den Privathaushalt und  E-Food Sektor entwickelte SESAM </a:t>
          </a:r>
          <a:r>
            <a:rPr lang="de-DE" sz="1400" kern="1200" err="1"/>
            <a:t>HomeBox</a:t>
          </a:r>
          <a:r>
            <a:rPr lang="de-DE" sz="1400" kern="1200"/>
            <a:t>.</a:t>
          </a:r>
        </a:p>
        <a:p>
          <a:pPr marL="0" lvl="0" indent="0" algn="ctr" defTabSz="622300">
            <a:lnSpc>
              <a:spcPct val="90000"/>
            </a:lnSpc>
            <a:spcBef>
              <a:spcPct val="0"/>
            </a:spcBef>
            <a:spcAft>
              <a:spcPct val="35000"/>
            </a:spcAft>
            <a:buNone/>
          </a:pPr>
          <a:endParaRPr lang="de-DE" sz="3200" kern="1200"/>
        </a:p>
      </dsp:txBody>
      <dsp:txXfrm>
        <a:off x="55755" y="2043087"/>
        <a:ext cx="2506116" cy="1358605"/>
      </dsp:txXfrm>
    </dsp:sp>
    <dsp:sp modelId="{29AB6F7D-6290-434E-B3F3-3C9249CAF5D2}">
      <dsp:nvSpPr>
        <dsp:cNvPr id="0" name=""/>
        <dsp:cNvSpPr/>
      </dsp:nvSpPr>
      <dsp:spPr>
        <a:xfrm>
          <a:off x="2863205" y="2401149"/>
          <a:ext cx="549218" cy="642481"/>
        </a:xfrm>
        <a:prstGeom prst="rightArrow">
          <a:avLst>
            <a:gd name="adj1" fmla="val 60000"/>
            <a:gd name="adj2" fmla="val 50000"/>
          </a:avLst>
        </a:prstGeom>
        <a:solidFill>
          <a:srgbClr val="EF7D1A"/>
        </a:solidFill>
        <a:ln>
          <a:solidFill>
            <a:srgbClr val="55545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de-DE" sz="4400" kern="1200"/>
        </a:p>
      </dsp:txBody>
      <dsp:txXfrm>
        <a:off x="2863205" y="2529645"/>
        <a:ext cx="384453" cy="385489"/>
      </dsp:txXfrm>
    </dsp:sp>
    <dsp:sp modelId="{425CD24A-2967-764A-8E3E-0779A5D30EC1}">
      <dsp:nvSpPr>
        <dsp:cNvPr id="0" name=""/>
        <dsp:cNvSpPr/>
      </dsp:nvSpPr>
      <dsp:spPr>
        <a:xfrm>
          <a:off x="3640401" y="1656239"/>
          <a:ext cx="2590652" cy="2132302"/>
        </a:xfrm>
        <a:prstGeom prst="roundRect">
          <a:avLst>
            <a:gd name="adj" fmla="val 10000"/>
          </a:avLst>
        </a:prstGeom>
        <a:solidFill>
          <a:srgbClr val="3F464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Im Laufe der letzten Jahre haben wir unser Portfolio in vielen Bereichen erweitern können. Auslöser hierfür war der im Nachgang entwickelte SESAM Smart Entry, der unsere Technologie auf viele Systeme übertragbar macht.</a:t>
          </a:r>
        </a:p>
      </dsp:txBody>
      <dsp:txXfrm>
        <a:off x="3702854" y="1718692"/>
        <a:ext cx="2465746" cy="2007396"/>
      </dsp:txXfrm>
    </dsp:sp>
    <dsp:sp modelId="{2FEB9B54-046C-6240-9C48-3350A22C04A1}">
      <dsp:nvSpPr>
        <dsp:cNvPr id="0" name=""/>
        <dsp:cNvSpPr/>
      </dsp:nvSpPr>
      <dsp:spPr>
        <a:xfrm>
          <a:off x="6490119" y="2401149"/>
          <a:ext cx="549218" cy="642481"/>
        </a:xfrm>
        <a:prstGeom prst="rightArrow">
          <a:avLst>
            <a:gd name="adj1" fmla="val 60000"/>
            <a:gd name="adj2" fmla="val 50000"/>
          </a:avLst>
        </a:prstGeom>
        <a:solidFill>
          <a:srgbClr val="EF7D1A"/>
        </a:solidFill>
        <a:ln>
          <a:solidFill>
            <a:srgbClr val="55545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de-DE" sz="4400" kern="1200"/>
        </a:p>
      </dsp:txBody>
      <dsp:txXfrm>
        <a:off x="6490119" y="2529645"/>
        <a:ext cx="384453" cy="385489"/>
      </dsp:txXfrm>
    </dsp:sp>
    <dsp:sp modelId="{AF6AF4E5-5BD8-3F48-9023-11AA6E65A0BA}">
      <dsp:nvSpPr>
        <dsp:cNvPr id="0" name=""/>
        <dsp:cNvSpPr/>
      </dsp:nvSpPr>
      <dsp:spPr>
        <a:xfrm>
          <a:off x="7267315" y="1961307"/>
          <a:ext cx="2590652" cy="1522165"/>
        </a:xfrm>
        <a:prstGeom prst="roundRect">
          <a:avLst>
            <a:gd name="adj" fmla="val 10000"/>
          </a:avLst>
        </a:prstGeom>
        <a:solidFill>
          <a:srgbClr val="EF7B17"/>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So arbeitet SESAM heute mit Partnern aus dem Metallbau zusammen und kann individuelle Lösungen für Industriekunden aller Art bieten.  </a:t>
          </a:r>
        </a:p>
      </dsp:txBody>
      <dsp:txXfrm>
        <a:off x="7311898" y="2005890"/>
        <a:ext cx="2501486" cy="14329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F3229-B20A-C545-BC4A-2D49FFC6CDA7}" type="datetimeFigureOut">
              <a:rPr lang="de-DE" smtClean="0"/>
              <a:t>30.04.24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A99D5-29D3-3F4A-9F8F-93FC37CE11EC}" type="slidenum">
              <a:rPr lang="de-DE" smtClean="0"/>
              <a:t>‹Nr.›</a:t>
            </a:fld>
            <a:endParaRPr lang="de-DE"/>
          </a:p>
        </p:txBody>
      </p:sp>
    </p:spTree>
    <p:extLst>
      <p:ext uri="{BB962C8B-B14F-4D97-AF65-F5344CB8AC3E}">
        <p14:creationId xmlns:p14="http://schemas.microsoft.com/office/powerpoint/2010/main" val="233527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1</a:t>
            </a:fld>
            <a:endParaRPr lang="de-DE"/>
          </a:p>
        </p:txBody>
      </p:sp>
    </p:spTree>
    <p:extLst>
      <p:ext uri="{BB962C8B-B14F-4D97-AF65-F5344CB8AC3E}">
        <p14:creationId xmlns:p14="http://schemas.microsoft.com/office/powerpoint/2010/main" val="116555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11</a:t>
            </a:fld>
            <a:endParaRPr lang="de-DE"/>
          </a:p>
        </p:txBody>
      </p:sp>
    </p:spTree>
    <p:extLst>
      <p:ext uri="{BB962C8B-B14F-4D97-AF65-F5344CB8AC3E}">
        <p14:creationId xmlns:p14="http://schemas.microsoft.com/office/powerpoint/2010/main" val="126438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12</a:t>
            </a:fld>
            <a:endParaRPr lang="de-DE"/>
          </a:p>
        </p:txBody>
      </p:sp>
    </p:spTree>
    <p:extLst>
      <p:ext uri="{BB962C8B-B14F-4D97-AF65-F5344CB8AC3E}">
        <p14:creationId xmlns:p14="http://schemas.microsoft.com/office/powerpoint/2010/main" val="34908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13</a:t>
            </a:fld>
            <a:endParaRPr lang="de-DE"/>
          </a:p>
        </p:txBody>
      </p:sp>
    </p:spTree>
    <p:extLst>
      <p:ext uri="{BB962C8B-B14F-4D97-AF65-F5344CB8AC3E}">
        <p14:creationId xmlns:p14="http://schemas.microsoft.com/office/powerpoint/2010/main" val="281987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14</a:t>
            </a:fld>
            <a:endParaRPr lang="de-DE"/>
          </a:p>
        </p:txBody>
      </p:sp>
    </p:spTree>
    <p:extLst>
      <p:ext uri="{BB962C8B-B14F-4D97-AF65-F5344CB8AC3E}">
        <p14:creationId xmlns:p14="http://schemas.microsoft.com/office/powerpoint/2010/main" val="318891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2</a:t>
            </a:fld>
            <a:endParaRPr lang="de-DE"/>
          </a:p>
        </p:txBody>
      </p:sp>
    </p:spTree>
    <p:extLst>
      <p:ext uri="{BB962C8B-B14F-4D97-AF65-F5344CB8AC3E}">
        <p14:creationId xmlns:p14="http://schemas.microsoft.com/office/powerpoint/2010/main" val="281104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3</a:t>
            </a:fld>
            <a:endParaRPr lang="de-DE"/>
          </a:p>
        </p:txBody>
      </p:sp>
    </p:spTree>
    <p:extLst>
      <p:ext uri="{BB962C8B-B14F-4D97-AF65-F5344CB8AC3E}">
        <p14:creationId xmlns:p14="http://schemas.microsoft.com/office/powerpoint/2010/main" val="90098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4</a:t>
            </a:fld>
            <a:endParaRPr lang="de-DE"/>
          </a:p>
        </p:txBody>
      </p:sp>
    </p:spTree>
    <p:extLst>
      <p:ext uri="{BB962C8B-B14F-4D97-AF65-F5344CB8AC3E}">
        <p14:creationId xmlns:p14="http://schemas.microsoft.com/office/powerpoint/2010/main" val="375547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5</a:t>
            </a:fld>
            <a:endParaRPr lang="de-DE"/>
          </a:p>
        </p:txBody>
      </p:sp>
    </p:spTree>
    <p:extLst>
      <p:ext uri="{BB962C8B-B14F-4D97-AF65-F5344CB8AC3E}">
        <p14:creationId xmlns:p14="http://schemas.microsoft.com/office/powerpoint/2010/main" val="310523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7</a:t>
            </a:fld>
            <a:endParaRPr lang="de-DE"/>
          </a:p>
        </p:txBody>
      </p:sp>
    </p:spTree>
    <p:extLst>
      <p:ext uri="{BB962C8B-B14F-4D97-AF65-F5344CB8AC3E}">
        <p14:creationId xmlns:p14="http://schemas.microsoft.com/office/powerpoint/2010/main" val="417700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8</a:t>
            </a:fld>
            <a:endParaRPr lang="de-DE"/>
          </a:p>
        </p:txBody>
      </p:sp>
    </p:spTree>
    <p:extLst>
      <p:ext uri="{BB962C8B-B14F-4D97-AF65-F5344CB8AC3E}">
        <p14:creationId xmlns:p14="http://schemas.microsoft.com/office/powerpoint/2010/main" val="287720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9</a:t>
            </a:fld>
            <a:endParaRPr lang="de-DE"/>
          </a:p>
        </p:txBody>
      </p:sp>
    </p:spTree>
    <p:extLst>
      <p:ext uri="{BB962C8B-B14F-4D97-AF65-F5344CB8AC3E}">
        <p14:creationId xmlns:p14="http://schemas.microsoft.com/office/powerpoint/2010/main" val="46731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DA99D5-29D3-3F4A-9F8F-93FC37CE11EC}" type="slidenum">
              <a:rPr lang="de-DE" smtClean="0"/>
              <a:t>10</a:t>
            </a:fld>
            <a:endParaRPr lang="de-DE"/>
          </a:p>
        </p:txBody>
      </p:sp>
    </p:spTree>
    <p:extLst>
      <p:ext uri="{BB962C8B-B14F-4D97-AF65-F5344CB8AC3E}">
        <p14:creationId xmlns:p14="http://schemas.microsoft.com/office/powerpoint/2010/main" val="347847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EF7A5-E8D7-A04B-89D7-A7A5ADE996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AB51E4D-45FB-E445-8542-729DE29EA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FE2B5B2-25DB-784D-BC23-E50D698A987D}"/>
              </a:ext>
            </a:extLst>
          </p:cNvPr>
          <p:cNvSpPr>
            <a:spLocks noGrp="1"/>
          </p:cNvSpPr>
          <p:nvPr>
            <p:ph type="dt" sz="half" idx="10"/>
          </p:nvPr>
        </p:nvSpPr>
        <p:spPr/>
        <p:txBody>
          <a:bodyPr/>
          <a:lstStyle/>
          <a:p>
            <a:fld id="{A047EA1D-F787-EF4E-886A-4F9EC28EDEBA}" type="datetime1">
              <a:rPr lang="de-DE" smtClean="0"/>
              <a:t>30.04.24</a:t>
            </a:fld>
            <a:endParaRPr lang="de-DE"/>
          </a:p>
        </p:txBody>
      </p:sp>
      <p:sp>
        <p:nvSpPr>
          <p:cNvPr id="5" name="Fußzeilenplatzhalter 4">
            <a:extLst>
              <a:ext uri="{FF2B5EF4-FFF2-40B4-BE49-F238E27FC236}">
                <a16:creationId xmlns:a16="http://schemas.microsoft.com/office/drawing/2014/main" id="{44683206-3963-6D44-982E-B78663B8409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01541C-5E2D-4D46-90ED-CFC8575DA3C7}"/>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109534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36056-6C60-CE45-BE4D-1D449EAB5C6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6CDEF35-BE30-EA40-8347-508D3F0D864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1428E6-B0DA-6E49-9019-81284DD17161}"/>
              </a:ext>
            </a:extLst>
          </p:cNvPr>
          <p:cNvSpPr>
            <a:spLocks noGrp="1"/>
          </p:cNvSpPr>
          <p:nvPr>
            <p:ph type="dt" sz="half" idx="10"/>
          </p:nvPr>
        </p:nvSpPr>
        <p:spPr/>
        <p:txBody>
          <a:bodyPr/>
          <a:lstStyle/>
          <a:p>
            <a:fld id="{7F9B58FC-6131-9E4F-A6C5-FE11CAED79AB}" type="datetime1">
              <a:rPr lang="de-DE" smtClean="0"/>
              <a:t>30.04.24</a:t>
            </a:fld>
            <a:endParaRPr lang="de-DE"/>
          </a:p>
        </p:txBody>
      </p:sp>
      <p:sp>
        <p:nvSpPr>
          <p:cNvPr id="5" name="Fußzeilenplatzhalter 4">
            <a:extLst>
              <a:ext uri="{FF2B5EF4-FFF2-40B4-BE49-F238E27FC236}">
                <a16:creationId xmlns:a16="http://schemas.microsoft.com/office/drawing/2014/main" id="{B55B63C4-253E-D047-8FF7-DDFE40977E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8FA7E55-3F3B-1B4E-9EF3-81BC15F04A78}"/>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71159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FEC0CC1-097E-7649-AA3E-CDC89EE3444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B935AD0-314C-ED4A-966F-9C5D576CC22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CADEFF-5C36-6241-9E8B-60511B6E3D89}"/>
              </a:ext>
            </a:extLst>
          </p:cNvPr>
          <p:cNvSpPr>
            <a:spLocks noGrp="1"/>
          </p:cNvSpPr>
          <p:nvPr>
            <p:ph type="dt" sz="half" idx="10"/>
          </p:nvPr>
        </p:nvSpPr>
        <p:spPr/>
        <p:txBody>
          <a:bodyPr/>
          <a:lstStyle/>
          <a:p>
            <a:fld id="{1F7FB59D-872D-B046-86CA-B215AED34F44}" type="datetime1">
              <a:rPr lang="de-DE" smtClean="0"/>
              <a:t>30.04.24</a:t>
            </a:fld>
            <a:endParaRPr lang="de-DE"/>
          </a:p>
        </p:txBody>
      </p:sp>
      <p:sp>
        <p:nvSpPr>
          <p:cNvPr id="5" name="Fußzeilenplatzhalter 4">
            <a:extLst>
              <a:ext uri="{FF2B5EF4-FFF2-40B4-BE49-F238E27FC236}">
                <a16:creationId xmlns:a16="http://schemas.microsoft.com/office/drawing/2014/main" id="{9954A74B-5A86-1C43-9001-D5C48121B7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D1301F-8B75-854E-9107-6AEC19029260}"/>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405096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6" name="Ecken des Rechtecks auf der gleichen Seite abrunden 25">
            <a:extLst>
              <a:ext uri="{FF2B5EF4-FFF2-40B4-BE49-F238E27FC236}">
                <a16:creationId xmlns:a16="http://schemas.microsoft.com/office/drawing/2014/main" id="{61D7401A-514E-C84E-BA2D-5CABDEF40621}"/>
              </a:ext>
            </a:extLst>
          </p:cNvPr>
          <p:cNvSpPr/>
          <p:nvPr userDrawn="1"/>
        </p:nvSpPr>
        <p:spPr>
          <a:xfrm rot="10800000">
            <a:off x="-1" y="1278445"/>
            <a:ext cx="12192001" cy="5646461"/>
          </a:xfrm>
          <a:prstGeom prst="round2SameRect">
            <a:avLst>
              <a:gd name="adj1" fmla="val 0"/>
              <a:gd name="adj2" fmla="val 0"/>
            </a:avLst>
          </a:prstGeom>
          <a:gradFill flip="none" rotWithShape="1">
            <a:gsLst>
              <a:gs pos="54000">
                <a:srgbClr val="FAFAFA">
                  <a:lumMod val="97000"/>
                </a:srgbClr>
              </a:gs>
              <a:gs pos="0">
                <a:schemeClr val="bg1">
                  <a:lumMod val="95000"/>
                </a:schemeClr>
              </a:gs>
              <a:gs pos="99000">
                <a:schemeClr val="bg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9" name="Textplatzhalter 13">
            <a:extLst>
              <a:ext uri="{FF2B5EF4-FFF2-40B4-BE49-F238E27FC236}">
                <a16:creationId xmlns:a16="http://schemas.microsoft.com/office/drawing/2014/main" id="{18BC2D58-5A75-CD40-8B3D-46135D901789}"/>
              </a:ext>
            </a:extLst>
          </p:cNvPr>
          <p:cNvSpPr>
            <a:spLocks noGrp="1"/>
          </p:cNvSpPr>
          <p:nvPr>
            <p:ph type="body" sz="quarter" idx="10"/>
          </p:nvPr>
        </p:nvSpPr>
        <p:spPr>
          <a:xfrm>
            <a:off x="838201" y="1548213"/>
            <a:ext cx="7367588" cy="1311275"/>
          </a:xfrm>
        </p:spPr>
        <p:txBody>
          <a:bodyPr>
            <a:noAutofit/>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de-DE"/>
              <a:t>Mastertextformat bearbeiten</a:t>
            </a:r>
          </a:p>
        </p:txBody>
      </p:sp>
      <p:sp>
        <p:nvSpPr>
          <p:cNvPr id="12" name="Foliennummernplatzhalter 30">
            <a:extLst>
              <a:ext uri="{FF2B5EF4-FFF2-40B4-BE49-F238E27FC236}">
                <a16:creationId xmlns:a16="http://schemas.microsoft.com/office/drawing/2014/main" id="{D5CEB523-622E-254B-9742-1CBF3F80FDEF}"/>
              </a:ext>
            </a:extLst>
          </p:cNvPr>
          <p:cNvSpPr>
            <a:spLocks noGrp="1"/>
          </p:cNvSpPr>
          <p:nvPr>
            <p:ph type="sldNum" sz="quarter" idx="13"/>
          </p:nvPr>
        </p:nvSpPr>
        <p:spPr>
          <a:xfrm>
            <a:off x="8610600" y="6363546"/>
            <a:ext cx="27432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98C353A7-F273-B040-B078-C4E75C6F0ACD}" type="slidenum">
              <a:rPr lang="de-DE" smtClean="0"/>
              <a:pPr/>
              <a:t>‹Nr.›</a:t>
            </a:fld>
            <a:endParaRPr lang="de-DE"/>
          </a:p>
        </p:txBody>
      </p:sp>
      <p:sp>
        <p:nvSpPr>
          <p:cNvPr id="10" name="Titel 1">
            <a:extLst>
              <a:ext uri="{FF2B5EF4-FFF2-40B4-BE49-F238E27FC236}">
                <a16:creationId xmlns:a16="http://schemas.microsoft.com/office/drawing/2014/main" id="{9D6A7010-A66A-8F48-8C6B-62258EBCF46D}"/>
              </a:ext>
            </a:extLst>
          </p:cNvPr>
          <p:cNvSpPr>
            <a:spLocks noGrp="1"/>
          </p:cNvSpPr>
          <p:nvPr>
            <p:ph type="title"/>
          </p:nvPr>
        </p:nvSpPr>
        <p:spPr>
          <a:xfrm>
            <a:off x="838200" y="586928"/>
            <a:ext cx="8161800" cy="753509"/>
          </a:xfrm>
        </p:spPr>
        <p:txBody>
          <a:bodyPr>
            <a:normAutofit/>
          </a:bodyPr>
          <a:lstStyle>
            <a:lvl1pPr>
              <a:defRPr sz="3500" b="1" i="0">
                <a:solidFill>
                  <a:schemeClr val="tx1"/>
                </a:solidFill>
                <a:latin typeface="Dosis-SemiBold" panose="02010503020202060003" pitchFamily="2" charset="77"/>
              </a:defRPr>
            </a:lvl1pPr>
          </a:lstStyle>
          <a:p>
            <a:r>
              <a:rPr lang="de-DE"/>
              <a:t>Mastertitelformat bearbeiten</a:t>
            </a:r>
          </a:p>
        </p:txBody>
      </p:sp>
      <p:sp>
        <p:nvSpPr>
          <p:cNvPr id="13" name="Eine Ecke des Rechtecks abrunden 12">
            <a:extLst>
              <a:ext uri="{FF2B5EF4-FFF2-40B4-BE49-F238E27FC236}">
                <a16:creationId xmlns:a16="http://schemas.microsoft.com/office/drawing/2014/main" id="{17BE2451-FFDB-AD4C-9892-9DAF75C008CD}"/>
              </a:ext>
            </a:extLst>
          </p:cNvPr>
          <p:cNvSpPr/>
          <p:nvPr userDrawn="1"/>
        </p:nvSpPr>
        <p:spPr>
          <a:xfrm>
            <a:off x="0" y="6750002"/>
            <a:ext cx="12192000" cy="107999"/>
          </a:xfrm>
          <a:prstGeom prst="round1Rect">
            <a:avLst>
              <a:gd name="adj" fmla="val 0"/>
            </a:avLst>
          </a:prstGeom>
          <a:solidFill>
            <a:srgbClr val="EF7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sp>
        <p:nvSpPr>
          <p:cNvPr id="14" name="Eine Ecke des Rechtecks abrunden 13">
            <a:extLst>
              <a:ext uri="{FF2B5EF4-FFF2-40B4-BE49-F238E27FC236}">
                <a16:creationId xmlns:a16="http://schemas.microsoft.com/office/drawing/2014/main" id="{1BBC950D-E08D-6341-A8F8-0D6A59BEA285}"/>
              </a:ext>
            </a:extLst>
          </p:cNvPr>
          <p:cNvSpPr/>
          <p:nvPr userDrawn="1"/>
        </p:nvSpPr>
        <p:spPr>
          <a:xfrm>
            <a:off x="0" y="6665325"/>
            <a:ext cx="12192000" cy="46103"/>
          </a:xfrm>
          <a:prstGeom prst="round1Rect">
            <a:avLst>
              <a:gd name="adj" fmla="val 0"/>
            </a:avLst>
          </a:prstGeom>
          <a:solidFill>
            <a:srgbClr val="3A4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a:p>
        </p:txBody>
      </p:sp>
      <p:pic>
        <p:nvPicPr>
          <p:cNvPr id="15" name="Grafik 14">
            <a:extLst>
              <a:ext uri="{FF2B5EF4-FFF2-40B4-BE49-F238E27FC236}">
                <a16:creationId xmlns:a16="http://schemas.microsoft.com/office/drawing/2014/main" id="{5147E530-3CB7-A241-A282-A9267DB4532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77046" y="365126"/>
            <a:ext cx="753509" cy="753509"/>
          </a:xfrm>
          <a:prstGeom prst="rect">
            <a:avLst/>
          </a:prstGeom>
        </p:spPr>
      </p:pic>
    </p:spTree>
    <p:extLst>
      <p:ext uri="{BB962C8B-B14F-4D97-AF65-F5344CB8AC3E}">
        <p14:creationId xmlns:p14="http://schemas.microsoft.com/office/powerpoint/2010/main" val="409253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103EF-A6B2-3D48-B2C1-782AA48FB6C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D5B500-1EE4-694C-B939-322DB8FF54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69C057-12EF-764B-95CE-849DCA849F7F}"/>
              </a:ext>
            </a:extLst>
          </p:cNvPr>
          <p:cNvSpPr>
            <a:spLocks noGrp="1"/>
          </p:cNvSpPr>
          <p:nvPr>
            <p:ph type="dt" sz="half" idx="10"/>
          </p:nvPr>
        </p:nvSpPr>
        <p:spPr/>
        <p:txBody>
          <a:bodyPr/>
          <a:lstStyle/>
          <a:p>
            <a:fld id="{F9F2DEBF-2117-E141-8C69-286AC1B50B64}" type="datetime1">
              <a:rPr lang="de-DE" smtClean="0"/>
              <a:t>30.04.24</a:t>
            </a:fld>
            <a:endParaRPr lang="de-DE"/>
          </a:p>
        </p:txBody>
      </p:sp>
      <p:sp>
        <p:nvSpPr>
          <p:cNvPr id="5" name="Fußzeilenplatzhalter 4">
            <a:extLst>
              <a:ext uri="{FF2B5EF4-FFF2-40B4-BE49-F238E27FC236}">
                <a16:creationId xmlns:a16="http://schemas.microsoft.com/office/drawing/2014/main" id="{9436BBA4-60C5-DE40-944E-98CCCD9387D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967F572-3DC1-F941-9DFE-6623CDA34078}"/>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228219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BEA81-EF15-7646-B35B-1D2DA83C8B8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990CF78-50F9-3545-B62F-2F13C2022A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6443AE7-7A5C-0242-9F32-022B256585C1}"/>
              </a:ext>
            </a:extLst>
          </p:cNvPr>
          <p:cNvSpPr>
            <a:spLocks noGrp="1"/>
          </p:cNvSpPr>
          <p:nvPr>
            <p:ph type="dt" sz="half" idx="10"/>
          </p:nvPr>
        </p:nvSpPr>
        <p:spPr/>
        <p:txBody>
          <a:bodyPr/>
          <a:lstStyle/>
          <a:p>
            <a:fld id="{4857A462-5C5B-F742-960C-0BBB86F971EF}" type="datetime1">
              <a:rPr lang="de-DE" smtClean="0"/>
              <a:t>30.04.24</a:t>
            </a:fld>
            <a:endParaRPr lang="de-DE"/>
          </a:p>
        </p:txBody>
      </p:sp>
      <p:sp>
        <p:nvSpPr>
          <p:cNvPr id="5" name="Fußzeilenplatzhalter 4">
            <a:extLst>
              <a:ext uri="{FF2B5EF4-FFF2-40B4-BE49-F238E27FC236}">
                <a16:creationId xmlns:a16="http://schemas.microsoft.com/office/drawing/2014/main" id="{BAFE544F-0E5B-7340-BE7C-B015E6D114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58B057-299C-C54B-8207-EDCDF4CDC6BD}"/>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274209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80FF1-0E05-3646-A67B-747F8798D01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DF9D65C-0E80-4A4B-B8B0-67623687D02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6ECD1E3-8B68-6A43-8D37-316F653CE08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29A5D11-D354-6945-B22C-D62D52CCB84B}"/>
              </a:ext>
            </a:extLst>
          </p:cNvPr>
          <p:cNvSpPr>
            <a:spLocks noGrp="1"/>
          </p:cNvSpPr>
          <p:nvPr>
            <p:ph type="dt" sz="half" idx="10"/>
          </p:nvPr>
        </p:nvSpPr>
        <p:spPr/>
        <p:txBody>
          <a:bodyPr/>
          <a:lstStyle/>
          <a:p>
            <a:fld id="{662C2FD7-6E48-8D4B-B36C-B530E429B4A8}" type="datetime1">
              <a:rPr lang="de-DE" smtClean="0"/>
              <a:t>30.04.24</a:t>
            </a:fld>
            <a:endParaRPr lang="de-DE"/>
          </a:p>
        </p:txBody>
      </p:sp>
      <p:sp>
        <p:nvSpPr>
          <p:cNvPr id="6" name="Fußzeilenplatzhalter 5">
            <a:extLst>
              <a:ext uri="{FF2B5EF4-FFF2-40B4-BE49-F238E27FC236}">
                <a16:creationId xmlns:a16="http://schemas.microsoft.com/office/drawing/2014/main" id="{1560F443-C2D5-9F42-96A1-3FF0361DCCD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6E3326C-0CFE-7B4B-B025-A91EFFC0677C}"/>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232935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53424-6730-D641-8B02-49917E46E69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A76D3E6-9E83-7641-A46C-91578A9E8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5C59996-BB86-DA4B-A164-3AC5E99EFB7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70C78F-5F06-594B-98E6-C9FE8E2D6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2BDD5BE-60F0-294D-A526-D30C9714731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A5EA380-CFC9-8549-AD34-378508408374}"/>
              </a:ext>
            </a:extLst>
          </p:cNvPr>
          <p:cNvSpPr>
            <a:spLocks noGrp="1"/>
          </p:cNvSpPr>
          <p:nvPr>
            <p:ph type="dt" sz="half" idx="10"/>
          </p:nvPr>
        </p:nvSpPr>
        <p:spPr/>
        <p:txBody>
          <a:bodyPr/>
          <a:lstStyle/>
          <a:p>
            <a:fld id="{0DEB2158-B6B7-6A49-A52E-94BA3320EB54}" type="datetime1">
              <a:rPr lang="de-DE" smtClean="0"/>
              <a:t>30.04.24</a:t>
            </a:fld>
            <a:endParaRPr lang="de-DE"/>
          </a:p>
        </p:txBody>
      </p:sp>
      <p:sp>
        <p:nvSpPr>
          <p:cNvPr id="8" name="Fußzeilenplatzhalter 7">
            <a:extLst>
              <a:ext uri="{FF2B5EF4-FFF2-40B4-BE49-F238E27FC236}">
                <a16:creationId xmlns:a16="http://schemas.microsoft.com/office/drawing/2014/main" id="{96D9BDE9-E422-8649-8250-11237A1960D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6801898-7EB5-9C45-A0EB-1588770EE502}"/>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419793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C42CD-8563-944B-A710-0D1F5BCF41C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6BE2B60-063C-FF44-AEF7-25F086C0DB3F}"/>
              </a:ext>
            </a:extLst>
          </p:cNvPr>
          <p:cNvSpPr>
            <a:spLocks noGrp="1"/>
          </p:cNvSpPr>
          <p:nvPr>
            <p:ph type="dt" sz="half" idx="10"/>
          </p:nvPr>
        </p:nvSpPr>
        <p:spPr/>
        <p:txBody>
          <a:bodyPr/>
          <a:lstStyle/>
          <a:p>
            <a:fld id="{E437EC76-A276-CE40-8CD9-492186EA51F3}" type="datetime1">
              <a:rPr lang="de-DE" smtClean="0"/>
              <a:t>30.04.24</a:t>
            </a:fld>
            <a:endParaRPr lang="de-DE"/>
          </a:p>
        </p:txBody>
      </p:sp>
      <p:sp>
        <p:nvSpPr>
          <p:cNvPr id="4" name="Fußzeilenplatzhalter 3">
            <a:extLst>
              <a:ext uri="{FF2B5EF4-FFF2-40B4-BE49-F238E27FC236}">
                <a16:creationId xmlns:a16="http://schemas.microsoft.com/office/drawing/2014/main" id="{FF7D4422-2409-0248-A9FC-B447E8438D6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B02BB5C-ED8D-DB40-A261-919A6F5AE819}"/>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249150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F597EFA-09BA-9B49-9B55-6CB6FECC29B6}"/>
              </a:ext>
            </a:extLst>
          </p:cNvPr>
          <p:cNvSpPr>
            <a:spLocks noGrp="1"/>
          </p:cNvSpPr>
          <p:nvPr>
            <p:ph type="dt" sz="half" idx="10"/>
          </p:nvPr>
        </p:nvSpPr>
        <p:spPr/>
        <p:txBody>
          <a:bodyPr/>
          <a:lstStyle/>
          <a:p>
            <a:fld id="{4CE1CD3F-5267-3942-9C49-7C5745DC8BEB}" type="datetime1">
              <a:rPr lang="de-DE" smtClean="0"/>
              <a:t>30.04.24</a:t>
            </a:fld>
            <a:endParaRPr lang="de-DE"/>
          </a:p>
        </p:txBody>
      </p:sp>
      <p:sp>
        <p:nvSpPr>
          <p:cNvPr id="3" name="Fußzeilenplatzhalter 2">
            <a:extLst>
              <a:ext uri="{FF2B5EF4-FFF2-40B4-BE49-F238E27FC236}">
                <a16:creationId xmlns:a16="http://schemas.microsoft.com/office/drawing/2014/main" id="{5A17286E-4FF9-A647-9F11-A3D9AB97862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2775A17-0332-AD4B-9573-D98742F62F9E}"/>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38720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0E16F-DD45-EB43-ABDB-6793B12AAF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0155F60-0BFA-674C-8F69-4D1110859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219EA8-F1FD-244D-9926-E6BE007E1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3EB563-7077-F142-8422-401D0200A884}"/>
              </a:ext>
            </a:extLst>
          </p:cNvPr>
          <p:cNvSpPr>
            <a:spLocks noGrp="1"/>
          </p:cNvSpPr>
          <p:nvPr>
            <p:ph type="dt" sz="half" idx="10"/>
          </p:nvPr>
        </p:nvSpPr>
        <p:spPr/>
        <p:txBody>
          <a:bodyPr/>
          <a:lstStyle/>
          <a:p>
            <a:fld id="{422E1608-E2C1-BB41-951F-41E97AB9B09F}" type="datetime1">
              <a:rPr lang="de-DE" smtClean="0"/>
              <a:t>30.04.24</a:t>
            </a:fld>
            <a:endParaRPr lang="de-DE"/>
          </a:p>
        </p:txBody>
      </p:sp>
      <p:sp>
        <p:nvSpPr>
          <p:cNvPr id="6" name="Fußzeilenplatzhalter 5">
            <a:extLst>
              <a:ext uri="{FF2B5EF4-FFF2-40B4-BE49-F238E27FC236}">
                <a16:creationId xmlns:a16="http://schemas.microsoft.com/office/drawing/2014/main" id="{B9C857CD-763F-0F46-A70F-7E9E97E3C1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45F1BE9-D04B-9845-9AD9-4F8C6F91C9DB}"/>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268340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AA575-19DD-C14F-A3E9-AA3D64A552E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CAB4408-92FD-BA45-9582-94FA577E80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EED84EB-5D66-6D4E-9B4F-8F2B80108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610BEF1-5356-1147-A471-F9FE8172DA83}"/>
              </a:ext>
            </a:extLst>
          </p:cNvPr>
          <p:cNvSpPr>
            <a:spLocks noGrp="1"/>
          </p:cNvSpPr>
          <p:nvPr>
            <p:ph type="dt" sz="half" idx="10"/>
          </p:nvPr>
        </p:nvSpPr>
        <p:spPr/>
        <p:txBody>
          <a:bodyPr/>
          <a:lstStyle/>
          <a:p>
            <a:fld id="{395D8751-CA2C-564B-AFB1-0A712EDC7126}" type="datetime1">
              <a:rPr lang="de-DE" smtClean="0"/>
              <a:t>30.04.24</a:t>
            </a:fld>
            <a:endParaRPr lang="de-DE"/>
          </a:p>
        </p:txBody>
      </p:sp>
      <p:sp>
        <p:nvSpPr>
          <p:cNvPr id="6" name="Fußzeilenplatzhalter 5">
            <a:extLst>
              <a:ext uri="{FF2B5EF4-FFF2-40B4-BE49-F238E27FC236}">
                <a16:creationId xmlns:a16="http://schemas.microsoft.com/office/drawing/2014/main" id="{059A4536-00CA-6C41-8D05-EA3402A6388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F3E3841-FF75-394B-9EDE-58188C856BF3}"/>
              </a:ext>
            </a:extLst>
          </p:cNvPr>
          <p:cNvSpPr>
            <a:spLocks noGrp="1"/>
          </p:cNvSpPr>
          <p:nvPr>
            <p:ph type="sldNum" sz="quarter" idx="12"/>
          </p:nvPr>
        </p:nvSpPr>
        <p:spPr/>
        <p:txBody>
          <a:bodyPr/>
          <a:lstStyle/>
          <a:p>
            <a:fld id="{55F9EF5E-D859-C342-A427-509CB109FB68}" type="slidenum">
              <a:rPr lang="de-DE" smtClean="0"/>
              <a:t>‹Nr.›</a:t>
            </a:fld>
            <a:endParaRPr lang="de-DE"/>
          </a:p>
        </p:txBody>
      </p:sp>
    </p:spTree>
    <p:extLst>
      <p:ext uri="{BB962C8B-B14F-4D97-AF65-F5344CB8AC3E}">
        <p14:creationId xmlns:p14="http://schemas.microsoft.com/office/powerpoint/2010/main" val="5665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FC9287A-4100-4D4B-98D0-B5E4967C6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7F4FA70-38A3-754A-B57F-D6B7DE167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76E33F-0554-E74E-99E6-502AE452D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9D007-4384-B943-A751-E99D7DB0455B}" type="datetime1">
              <a:rPr lang="de-DE" smtClean="0"/>
              <a:t>30.04.24</a:t>
            </a:fld>
            <a:endParaRPr lang="de-DE"/>
          </a:p>
        </p:txBody>
      </p:sp>
      <p:sp>
        <p:nvSpPr>
          <p:cNvPr id="5" name="Fußzeilenplatzhalter 4">
            <a:extLst>
              <a:ext uri="{FF2B5EF4-FFF2-40B4-BE49-F238E27FC236}">
                <a16:creationId xmlns:a16="http://schemas.microsoft.com/office/drawing/2014/main" id="{DB9C26E2-A4E3-B64D-BE7F-1EBE3096E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173D4E6-8D37-6A4C-B888-0AF5BAE865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9EF5E-D859-C342-A427-509CB109FB68}" type="slidenum">
              <a:rPr lang="de-DE" smtClean="0"/>
              <a:t>‹Nr.›</a:t>
            </a:fld>
            <a:endParaRPr lang="de-DE"/>
          </a:p>
        </p:txBody>
      </p:sp>
    </p:spTree>
    <p:extLst>
      <p:ext uri="{BB962C8B-B14F-4D97-AF65-F5344CB8AC3E}">
        <p14:creationId xmlns:p14="http://schemas.microsoft.com/office/powerpoint/2010/main" val="38262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svg"/><Relationship Id="rId10" Type="http://schemas.openxmlformats.org/officeDocument/2006/relationships/comments" Target="../comments/comment1.xml"/><Relationship Id="rId4" Type="http://schemas.openxmlformats.org/officeDocument/2006/relationships/image" Target="../media/image5.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tiff"/><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7.png"/><Relationship Id="rId5" Type="http://schemas.openxmlformats.org/officeDocument/2006/relationships/image" Target="../media/image6.svg"/><Relationship Id="rId1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3.png"/><Relationship Id="rId7" Type="http://schemas.openxmlformats.org/officeDocument/2006/relationships/image" Target="../media/image23.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6.sv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2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4E5B710-1EAA-7441-83CA-DBEBCA3FDB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6" name="Textfeld 5">
            <a:extLst>
              <a:ext uri="{FF2B5EF4-FFF2-40B4-BE49-F238E27FC236}">
                <a16:creationId xmlns:a16="http://schemas.microsoft.com/office/drawing/2014/main" id="{209EA800-20C4-C540-B5F8-2F96C8C448F9}"/>
              </a:ext>
            </a:extLst>
          </p:cNvPr>
          <p:cNvSpPr txBox="1"/>
          <p:nvPr/>
        </p:nvSpPr>
        <p:spPr>
          <a:xfrm>
            <a:off x="0" y="4645980"/>
            <a:ext cx="12192000" cy="1015663"/>
          </a:xfrm>
          <a:prstGeom prst="rect">
            <a:avLst/>
          </a:prstGeom>
          <a:noFill/>
          <a:effectLst/>
        </p:spPr>
        <p:txBody>
          <a:bodyPr wrap="square" rtlCol="0">
            <a:spAutoFit/>
          </a:bodyPr>
          <a:lstStyle/>
          <a:p>
            <a:pPr algn="ctr"/>
            <a:r>
              <a:rPr lang="de-DE" sz="6000" b="1"/>
              <a:t>SESAM GmbH</a:t>
            </a:r>
          </a:p>
        </p:txBody>
      </p:sp>
      <p:pic>
        <p:nvPicPr>
          <p:cNvPr id="7" name="Grafik 6" descr="Ein Bild, das Text, Person enthält.&#10;&#10;Automatisch generierte Beschreibung">
            <a:extLst>
              <a:ext uri="{FF2B5EF4-FFF2-40B4-BE49-F238E27FC236}">
                <a16:creationId xmlns:a16="http://schemas.microsoft.com/office/drawing/2014/main" id="{3752C7BD-ACEE-EA43-B29B-BF4A68FB8951}"/>
              </a:ext>
            </a:extLst>
          </p:cNvPr>
          <p:cNvPicPr>
            <a:picLocks noChangeAspect="1"/>
          </p:cNvPicPr>
          <p:nvPr/>
        </p:nvPicPr>
        <p:blipFill>
          <a:blip r:embed="rId4"/>
          <a:stretch>
            <a:fillRect/>
          </a:stretch>
        </p:blipFill>
        <p:spPr>
          <a:xfrm>
            <a:off x="0" y="0"/>
            <a:ext cx="12192000" cy="4123619"/>
          </a:xfrm>
          <a:prstGeom prst="rect">
            <a:avLst/>
          </a:prstGeom>
        </p:spPr>
      </p:pic>
      <p:sp>
        <p:nvSpPr>
          <p:cNvPr id="8" name="Abgerundetes Rechteck 7">
            <a:extLst>
              <a:ext uri="{FF2B5EF4-FFF2-40B4-BE49-F238E27FC236}">
                <a16:creationId xmlns:a16="http://schemas.microsoft.com/office/drawing/2014/main" id="{B8A8A641-401A-1747-92A2-8897D944E703}"/>
              </a:ext>
            </a:extLst>
          </p:cNvPr>
          <p:cNvSpPr/>
          <p:nvPr/>
        </p:nvSpPr>
        <p:spPr>
          <a:xfrm>
            <a:off x="2252870" y="2061809"/>
            <a:ext cx="2928730" cy="861848"/>
          </a:xfrm>
          <a:prstGeom prst="roundRect">
            <a:avLst/>
          </a:prstGeom>
          <a:solidFill>
            <a:srgbClr val="EF7B17">
              <a:alpha val="80000"/>
            </a:srgbClr>
          </a:solidFill>
          <a:ln>
            <a:solidFill>
              <a:srgbClr val="EF7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atin typeface="American Typewriter" panose="02090604020004020304" pitchFamily="18" charset="77"/>
                <a:ea typeface="Apple Symbols" panose="02000000000000000000" pitchFamily="2" charset="-79"/>
                <a:cs typeface="Apple Symbols" panose="02000000000000000000" pitchFamily="2" charset="-79"/>
              </a:rPr>
              <a:t>Pakete auf der Arbeit automatisch empfangen</a:t>
            </a:r>
          </a:p>
        </p:txBody>
      </p:sp>
    </p:spTree>
    <p:extLst>
      <p:ext uri="{BB962C8B-B14F-4D97-AF65-F5344CB8AC3E}">
        <p14:creationId xmlns:p14="http://schemas.microsoft.com/office/powerpoint/2010/main" val="146510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10</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Inhaltsplatzhalter 10">
            <a:extLst>
              <a:ext uri="{FF2B5EF4-FFF2-40B4-BE49-F238E27FC236}">
                <a16:creationId xmlns:a16="http://schemas.microsoft.com/office/drawing/2014/main" id="{78C8795E-A8A5-E843-948F-1C1C02CFB52D}"/>
              </a:ext>
            </a:extLst>
          </p:cNvPr>
          <p:cNvPicPr>
            <a:picLocks noGrp="1" noChangeAspect="1"/>
          </p:cNvPicPr>
          <p:nvPr>
            <p:ph idx="1"/>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p:spPr>
      </p:pic>
      <p:sp>
        <p:nvSpPr>
          <p:cNvPr id="8" name="Textfeld 7">
            <a:extLst>
              <a:ext uri="{FF2B5EF4-FFF2-40B4-BE49-F238E27FC236}">
                <a16:creationId xmlns:a16="http://schemas.microsoft.com/office/drawing/2014/main" id="{C1621B16-1029-5045-AB60-2514FAE7D189}"/>
              </a:ext>
            </a:extLst>
          </p:cNvPr>
          <p:cNvSpPr txBox="1"/>
          <p:nvPr/>
        </p:nvSpPr>
        <p:spPr>
          <a:xfrm>
            <a:off x="1971901" y="224411"/>
            <a:ext cx="4230645" cy="584775"/>
          </a:xfrm>
          <a:prstGeom prst="rect">
            <a:avLst/>
          </a:prstGeom>
          <a:noFill/>
        </p:spPr>
        <p:txBody>
          <a:bodyPr wrap="none" rtlCol="0">
            <a:spAutoFit/>
          </a:bodyPr>
          <a:lstStyle/>
          <a:p>
            <a:r>
              <a:rPr lang="de-DE" sz="3200" b="1">
                <a:latin typeface="Dosis" pitchFamily="2" charset="77"/>
              </a:rPr>
              <a:t>SESAM Pickup &amp; Return </a:t>
            </a:r>
          </a:p>
        </p:txBody>
      </p:sp>
      <p:sp>
        <p:nvSpPr>
          <p:cNvPr id="11" name="Textfeld 10">
            <a:extLst>
              <a:ext uri="{FF2B5EF4-FFF2-40B4-BE49-F238E27FC236}">
                <a16:creationId xmlns:a16="http://schemas.microsoft.com/office/drawing/2014/main" id="{ECB06A92-EE55-794B-8A4E-166A3A6197C6}"/>
              </a:ext>
            </a:extLst>
          </p:cNvPr>
          <p:cNvSpPr txBox="1"/>
          <p:nvPr/>
        </p:nvSpPr>
        <p:spPr>
          <a:xfrm>
            <a:off x="1641874" y="1021606"/>
            <a:ext cx="5171442" cy="5386090"/>
          </a:xfrm>
          <a:prstGeom prst="rect">
            <a:avLst/>
          </a:prstGeom>
          <a:noFill/>
        </p:spPr>
        <p:txBody>
          <a:bodyPr wrap="square" rtlCol="0">
            <a:spAutoFit/>
          </a:bodyPr>
          <a:lstStyle/>
          <a:p>
            <a:pPr marL="457200" indent="-457200">
              <a:buFont typeface="Arial" panose="020B0604020202020204" pitchFamily="34" charset="0"/>
              <a:buChar char="•"/>
            </a:pPr>
            <a:r>
              <a:rPr lang="de-DE" sz="1600"/>
              <a:t>Wie der Name schon sagt, ermöglicht der Pickup &amp; Return Modus es Waren abzuholen und zurückzugeben. </a:t>
            </a:r>
          </a:p>
          <a:p>
            <a:pPr marL="457200" indent="-457200">
              <a:buFont typeface="Arial" panose="020B0604020202020204" pitchFamily="34" charset="0"/>
              <a:buChar char="•"/>
            </a:pPr>
            <a:endParaRPr lang="de-DE" sz="1600"/>
          </a:p>
          <a:p>
            <a:pPr marL="457200" indent="-457200">
              <a:buFont typeface="Arial" panose="020B0604020202020204" pitchFamily="34" charset="0"/>
              <a:buChar char="•"/>
            </a:pPr>
            <a:r>
              <a:rPr lang="de-DE" sz="1600"/>
              <a:t>Der Kunde erhält einen QR-Code zur Abholung seiner Waren und einen zur Rückgabe. Diesen nutzt er einfach, sobald er etwas zurück bringen möchte. </a:t>
            </a:r>
          </a:p>
          <a:p>
            <a:pPr marL="457200" indent="-457200">
              <a:buFont typeface="Arial" panose="020B0604020202020204" pitchFamily="34" charset="0"/>
              <a:buChar char="•"/>
            </a:pPr>
            <a:endParaRPr lang="de-DE" sz="1600"/>
          </a:p>
          <a:p>
            <a:pPr marL="457200" indent="-457200">
              <a:buFont typeface="Arial" panose="020B0604020202020204" pitchFamily="34" charset="0"/>
              <a:buChar char="•"/>
            </a:pPr>
            <a:r>
              <a:rPr lang="de-DE" sz="1600"/>
              <a:t>Auch ein reiner Rückgabecode kann natürlich generiert werden. </a:t>
            </a:r>
          </a:p>
          <a:p>
            <a:endParaRPr lang="de-DE" sz="1600"/>
          </a:p>
          <a:p>
            <a:pPr marL="457200" indent="-457200">
              <a:buFont typeface="Arial" panose="020B0604020202020204" pitchFamily="34" charset="0"/>
              <a:buChar char="•"/>
            </a:pPr>
            <a:r>
              <a:rPr lang="de-DE" sz="1600"/>
              <a:t>Gerade in Bereichen, wo Waren vermietet oder Mehrwegbehälter retourniert werden, erweist sich dieses System als außerordentlich nützlich.</a:t>
            </a:r>
          </a:p>
          <a:p>
            <a:pPr marL="457200" indent="-457200">
              <a:buFont typeface="Arial" panose="020B0604020202020204" pitchFamily="34" charset="0"/>
              <a:buChar char="•"/>
            </a:pPr>
            <a:endParaRPr lang="de-DE" sz="1600"/>
          </a:p>
          <a:p>
            <a:pPr marL="457200" indent="-457200">
              <a:buFont typeface="Arial" panose="020B0604020202020204" pitchFamily="34" charset="0"/>
              <a:buChar char="•"/>
            </a:pPr>
            <a:r>
              <a:rPr lang="de-DE" sz="1600"/>
              <a:t>Die Pickup &amp; Return Funktion ist auch mit jeder SESAM Smart Entry Lösung nutzbar.  </a:t>
            </a:r>
            <a:endParaRPr lang="de-DE" sz="2400"/>
          </a:p>
          <a:p>
            <a:pPr marL="457200" indent="-457200">
              <a:buFont typeface="Wingdings" pitchFamily="2" charset="2"/>
              <a:buChar char="Ø"/>
            </a:pPr>
            <a:endParaRPr lang="de-DE" sz="2400"/>
          </a:p>
          <a:p>
            <a:pPr marL="457200" indent="-457200">
              <a:buFont typeface="Wingdings" pitchFamily="2" charset="2"/>
              <a:buChar char="Ø"/>
            </a:pPr>
            <a:endParaRPr lang="de-DE" sz="2400"/>
          </a:p>
          <a:p>
            <a:endParaRPr lang="de-DE" sz="2400"/>
          </a:p>
        </p:txBody>
      </p:sp>
      <p:pic>
        <p:nvPicPr>
          <p:cNvPr id="3" name="Grafik 2" descr="Ein Bild, das Mikrowelle, Tür, klein, Kühlschrank enthält.&#10;&#10;Automatisch generierte Beschreibung">
            <a:extLst>
              <a:ext uri="{FF2B5EF4-FFF2-40B4-BE49-F238E27FC236}">
                <a16:creationId xmlns:a16="http://schemas.microsoft.com/office/drawing/2014/main" id="{FDDDB4DB-4A16-9F4F-9AD3-CBA8677053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4327" y="885030"/>
            <a:ext cx="3819982" cy="4714752"/>
          </a:xfrm>
          <a:prstGeom prst="rect">
            <a:avLst/>
          </a:prstGeom>
          <a:ln>
            <a:noFill/>
          </a:ln>
          <a:effectLst>
            <a:softEdge rad="112500"/>
          </a:effectLst>
        </p:spPr>
      </p:pic>
      <p:pic>
        <p:nvPicPr>
          <p:cNvPr id="5" name="Grafik 4" descr="Ein Bild, das drinnen, Küche, Mikrowelle, sitzend enthält.&#10;&#10;Automatisch generierte Beschreibung">
            <a:extLst>
              <a:ext uri="{FF2B5EF4-FFF2-40B4-BE49-F238E27FC236}">
                <a16:creationId xmlns:a16="http://schemas.microsoft.com/office/drawing/2014/main" id="{186B4221-E194-5545-883E-43BDA80AB9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60000">
            <a:off x="8447778" y="2881993"/>
            <a:ext cx="2248909" cy="1916830"/>
          </a:xfrm>
          <a:prstGeom prst="rect">
            <a:avLst/>
          </a:prstGeom>
        </p:spPr>
      </p:pic>
      <p:sp>
        <p:nvSpPr>
          <p:cNvPr id="2" name="Textfeld 1">
            <a:extLst>
              <a:ext uri="{FF2B5EF4-FFF2-40B4-BE49-F238E27FC236}">
                <a16:creationId xmlns:a16="http://schemas.microsoft.com/office/drawing/2014/main" id="{AD486E00-DA4A-7068-B9D4-3466A9C24B42}"/>
              </a:ext>
            </a:extLst>
          </p:cNvPr>
          <p:cNvSpPr txBox="1"/>
          <p:nvPr/>
        </p:nvSpPr>
        <p:spPr>
          <a:xfrm>
            <a:off x="9297156" y="5534574"/>
            <a:ext cx="550152" cy="307777"/>
          </a:xfrm>
          <a:prstGeom prst="rect">
            <a:avLst/>
          </a:prstGeom>
          <a:noFill/>
        </p:spPr>
        <p:txBody>
          <a:bodyPr wrap="none" rtlCol="0">
            <a:spAutoFit/>
          </a:bodyPr>
          <a:lstStyle/>
          <a:p>
            <a:pPr algn="ctr"/>
            <a:r>
              <a:rPr lang="de-DE" sz="1400"/>
              <a:t>499€</a:t>
            </a:r>
          </a:p>
        </p:txBody>
      </p:sp>
    </p:spTree>
    <p:extLst>
      <p:ext uri="{BB962C8B-B14F-4D97-AF65-F5344CB8AC3E}">
        <p14:creationId xmlns:p14="http://schemas.microsoft.com/office/powerpoint/2010/main" val="356242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11</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feld 2">
            <a:extLst>
              <a:ext uri="{FF2B5EF4-FFF2-40B4-BE49-F238E27FC236}">
                <a16:creationId xmlns:a16="http://schemas.microsoft.com/office/drawing/2014/main" id="{3B565041-C5D2-AD4B-BE48-94FF41471F75}"/>
              </a:ext>
            </a:extLst>
          </p:cNvPr>
          <p:cNvSpPr txBox="1"/>
          <p:nvPr/>
        </p:nvSpPr>
        <p:spPr>
          <a:xfrm>
            <a:off x="1859613" y="265730"/>
            <a:ext cx="7292381" cy="584775"/>
          </a:xfrm>
          <a:prstGeom prst="rect">
            <a:avLst/>
          </a:prstGeom>
          <a:noFill/>
        </p:spPr>
        <p:txBody>
          <a:bodyPr wrap="none" rtlCol="0">
            <a:spAutoFit/>
          </a:bodyPr>
          <a:lstStyle/>
          <a:p>
            <a:r>
              <a:rPr lang="de-DE" sz="3200" b="1">
                <a:latin typeface="Dosis" pitchFamily="2" charset="77"/>
              </a:rPr>
              <a:t>Vorteile einer Zusammenarbeit mit SESAM</a:t>
            </a:r>
          </a:p>
        </p:txBody>
      </p:sp>
      <p:sp>
        <p:nvSpPr>
          <p:cNvPr id="7" name="Textfeld 6">
            <a:extLst>
              <a:ext uri="{FF2B5EF4-FFF2-40B4-BE49-F238E27FC236}">
                <a16:creationId xmlns:a16="http://schemas.microsoft.com/office/drawing/2014/main" id="{8C3D5270-DEFA-254F-B4EB-6DF9F0331721}"/>
              </a:ext>
            </a:extLst>
          </p:cNvPr>
          <p:cNvSpPr txBox="1"/>
          <p:nvPr/>
        </p:nvSpPr>
        <p:spPr>
          <a:xfrm>
            <a:off x="1859613" y="1261612"/>
            <a:ext cx="9714766" cy="477053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de-DE" sz="2000"/>
              <a:t>Verbesserung der Transparenz beim Einlieferungsprozess</a:t>
            </a:r>
          </a:p>
          <a:p>
            <a:pPr marL="342900" indent="-342900">
              <a:buFont typeface="Arial" panose="020B0604020202020204" pitchFamily="34" charset="0"/>
              <a:buChar char="•"/>
            </a:pPr>
            <a:endParaRPr lang="de-DE" sz="2000"/>
          </a:p>
          <a:p>
            <a:pPr marL="342900" indent="-342900">
              <a:buFont typeface="Arial" panose="020B0604020202020204" pitchFamily="34" charset="0"/>
              <a:buChar char="•"/>
            </a:pPr>
            <a:r>
              <a:rPr lang="de-DE" sz="2000"/>
              <a:t>Zeitverlust im städtischen Tagesverkehr / hohe CO2 Einsparung</a:t>
            </a:r>
          </a:p>
          <a:p>
            <a:pPr marL="342900" indent="-342900">
              <a:buFont typeface="Arial" panose="020B0604020202020204" pitchFamily="34" charset="0"/>
              <a:buChar char="•"/>
            </a:pPr>
            <a:endParaRPr lang="de-DE" sz="2000"/>
          </a:p>
          <a:p>
            <a:pPr marL="342900" indent="-342900">
              <a:buFont typeface="Arial" panose="020B0604020202020204" pitchFamily="34" charset="0"/>
              <a:buChar char="•"/>
            </a:pPr>
            <a:r>
              <a:rPr lang="de-DE" sz="2000"/>
              <a:t>Kundenbindung durch Empfangshardware &amp; Protektion vor Marktbegleitern</a:t>
            </a:r>
            <a:endParaRPr lang="de-DE" sz="2000">
              <a:cs typeface="Calibri"/>
            </a:endParaRPr>
          </a:p>
          <a:p>
            <a:endParaRPr lang="de-DE" sz="2000"/>
          </a:p>
          <a:p>
            <a:pPr marL="342900" indent="-342900">
              <a:buFont typeface="Arial" panose="020B0604020202020204" pitchFamily="34" charset="0"/>
              <a:buChar char="•"/>
            </a:pPr>
            <a:r>
              <a:rPr lang="de-DE" sz="2000"/>
              <a:t>Digitalisierung bzw. Ablösung des Schlüssel- &amp; Codemanagement</a:t>
            </a:r>
            <a:endParaRPr lang="de-DE" sz="2000">
              <a:cs typeface="Calibri"/>
            </a:endParaRPr>
          </a:p>
          <a:p>
            <a:endParaRPr lang="de-DE" sz="2000"/>
          </a:p>
          <a:p>
            <a:pPr marL="342900" indent="-342900">
              <a:buFont typeface="Arial" panose="020B0604020202020204" pitchFamily="34" charset="0"/>
              <a:buChar char="•"/>
            </a:pPr>
            <a:r>
              <a:rPr lang="de-DE" sz="2000"/>
              <a:t> Schnellere Abwicklung der Aufträge / Keine Schlüsselverwaltung</a:t>
            </a:r>
            <a:endParaRPr lang="de-DE" sz="2000">
              <a:cs typeface="Calibri"/>
            </a:endParaRPr>
          </a:p>
          <a:p>
            <a:pPr marL="342900" indent="-342900">
              <a:buFont typeface="Arial" panose="020B0604020202020204" pitchFamily="34" charset="0"/>
              <a:buChar char="•"/>
            </a:pPr>
            <a:endParaRPr lang="de-DE" sz="2000"/>
          </a:p>
          <a:p>
            <a:pPr marL="342900" indent="-342900">
              <a:buFont typeface="Arial" panose="020B0604020202020204" pitchFamily="34" charset="0"/>
              <a:buChar char="•"/>
            </a:pPr>
            <a:r>
              <a:rPr lang="de-DE" sz="2000"/>
              <a:t>Optimierung / Vereinfachung in der Auslieferungsplanung</a:t>
            </a:r>
            <a:endParaRPr lang="de-DE" sz="2000">
              <a:cs typeface="Calibri"/>
            </a:endParaRPr>
          </a:p>
          <a:p>
            <a:endParaRPr lang="de-DE" sz="2000"/>
          </a:p>
          <a:p>
            <a:pPr marL="342900" indent="-342900">
              <a:buFont typeface="Arial" panose="020B0604020202020204" pitchFamily="34" charset="0"/>
              <a:buChar char="•"/>
            </a:pPr>
            <a:r>
              <a:rPr lang="de-DE" sz="2000"/>
              <a:t>Automatisierte Warenabholung &amp; -rückgabe für Kunden an Unternehmensstandorten</a:t>
            </a:r>
            <a:endParaRPr lang="de-DE" sz="2000">
              <a:cs typeface="Calibri"/>
            </a:endParaRPr>
          </a:p>
          <a:p>
            <a:endParaRPr lang="de-DE" sz="2000"/>
          </a:p>
          <a:p>
            <a:endParaRPr lang="de-DE" sz="2400"/>
          </a:p>
        </p:txBody>
      </p:sp>
      <p:pic>
        <p:nvPicPr>
          <p:cNvPr id="15" name="Inhaltsplatzhalter 10">
            <a:extLst>
              <a:ext uri="{FF2B5EF4-FFF2-40B4-BE49-F238E27FC236}">
                <a16:creationId xmlns:a16="http://schemas.microsoft.com/office/drawing/2014/main" id="{78C8795E-A8A5-E843-948F-1C1C02CFB52D}"/>
              </a:ext>
            </a:extLst>
          </p:cNvPr>
          <p:cNvPicPr>
            <a:picLocks noGrp="1" noChangeAspect="1"/>
          </p:cNvPicPr>
          <p:nvPr>
            <p:ph idx="1"/>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p:spPr>
      </p:pic>
    </p:spTree>
    <p:extLst>
      <p:ext uri="{BB962C8B-B14F-4D97-AF65-F5344CB8AC3E}">
        <p14:creationId xmlns:p14="http://schemas.microsoft.com/office/powerpoint/2010/main" val="107102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12</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0132C3A1-3273-F84A-BA83-95EE6AAE1DB7}"/>
              </a:ext>
            </a:extLst>
          </p:cNvPr>
          <p:cNvSpPr txBox="1"/>
          <p:nvPr/>
        </p:nvSpPr>
        <p:spPr>
          <a:xfrm>
            <a:off x="2340000" y="180000"/>
            <a:ext cx="2619628" cy="584775"/>
          </a:xfrm>
          <a:prstGeom prst="rect">
            <a:avLst/>
          </a:prstGeom>
          <a:noFill/>
        </p:spPr>
        <p:txBody>
          <a:bodyPr wrap="none" rtlCol="0">
            <a:spAutoFit/>
          </a:bodyPr>
          <a:lstStyle/>
          <a:p>
            <a:r>
              <a:rPr lang="de-DE" sz="3200" b="1">
                <a:latin typeface="Dosis" pitchFamily="2" charset="77"/>
              </a:rPr>
              <a:t>Skalierbarkeit </a:t>
            </a: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pic>
        <p:nvPicPr>
          <p:cNvPr id="4" name="Grafik 3">
            <a:extLst>
              <a:ext uri="{FF2B5EF4-FFF2-40B4-BE49-F238E27FC236}">
                <a16:creationId xmlns:a16="http://schemas.microsoft.com/office/drawing/2014/main" id="{08F007DF-464D-B345-8542-D3AE0E3AEE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33693" y="1206272"/>
            <a:ext cx="5642340" cy="4299386"/>
          </a:xfrm>
          <a:prstGeom prst="rect">
            <a:avLst/>
          </a:prstGeom>
        </p:spPr>
      </p:pic>
      <p:pic>
        <p:nvPicPr>
          <p:cNvPr id="9" name="Grafik 8" descr="Ein Bild, das draußen, Gras, Gebäude, Schild enthält.&#10;&#10;Automatisch generierte Beschreibung">
            <a:extLst>
              <a:ext uri="{FF2B5EF4-FFF2-40B4-BE49-F238E27FC236}">
                <a16:creationId xmlns:a16="http://schemas.microsoft.com/office/drawing/2014/main" id="{CA783A2A-CC31-004D-A14C-484C0A804C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85787" y="613646"/>
            <a:ext cx="1842558" cy="1842558"/>
          </a:xfrm>
          <a:prstGeom prst="rect">
            <a:avLst/>
          </a:prstGeom>
          <a:ln>
            <a:noFill/>
          </a:ln>
          <a:effectLst>
            <a:softEdge rad="112500"/>
          </a:effectLst>
        </p:spPr>
      </p:pic>
      <p:pic>
        <p:nvPicPr>
          <p:cNvPr id="10" name="Grafik 9">
            <a:extLst>
              <a:ext uri="{FF2B5EF4-FFF2-40B4-BE49-F238E27FC236}">
                <a16:creationId xmlns:a16="http://schemas.microsoft.com/office/drawing/2014/main" id="{F7DA7BF1-42FB-1D48-AC34-C904EB4677B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25145" y="271136"/>
            <a:ext cx="2292983" cy="2292983"/>
          </a:xfrm>
          <a:prstGeom prst="rect">
            <a:avLst/>
          </a:prstGeom>
          <a:ln>
            <a:noFill/>
          </a:ln>
          <a:effectLst>
            <a:softEdge rad="112500"/>
          </a:effectLst>
        </p:spPr>
      </p:pic>
      <p:pic>
        <p:nvPicPr>
          <p:cNvPr id="3" name="Grafik 2" descr="Ein Bild, das Gebäude, drinnen, Schnee, groß enthält.&#10;&#10;Automatisch generierte Beschreibung">
            <a:extLst>
              <a:ext uri="{FF2B5EF4-FFF2-40B4-BE49-F238E27FC236}">
                <a16:creationId xmlns:a16="http://schemas.microsoft.com/office/drawing/2014/main" id="{9ED6E3FF-87F4-544D-8A9A-4CB75C3DC2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20439" y="2688012"/>
            <a:ext cx="2999961" cy="3143795"/>
          </a:xfrm>
          <a:prstGeom prst="rect">
            <a:avLst/>
          </a:prstGeom>
          <a:ln>
            <a:noFill/>
          </a:ln>
          <a:effectLst>
            <a:softEdge rad="112500"/>
          </a:effectLst>
        </p:spPr>
      </p:pic>
      <p:sp>
        <p:nvSpPr>
          <p:cNvPr id="5" name="Textfeld 4">
            <a:extLst>
              <a:ext uri="{FF2B5EF4-FFF2-40B4-BE49-F238E27FC236}">
                <a16:creationId xmlns:a16="http://schemas.microsoft.com/office/drawing/2014/main" id="{E4FC9464-5A05-584F-874D-05458728AE6C}"/>
              </a:ext>
            </a:extLst>
          </p:cNvPr>
          <p:cNvSpPr txBox="1"/>
          <p:nvPr/>
        </p:nvSpPr>
        <p:spPr>
          <a:xfrm>
            <a:off x="1611901" y="983010"/>
            <a:ext cx="5485924" cy="369332"/>
          </a:xfrm>
          <a:prstGeom prst="rect">
            <a:avLst/>
          </a:prstGeom>
          <a:noFill/>
        </p:spPr>
        <p:txBody>
          <a:bodyPr wrap="square" rtlCol="0">
            <a:spAutoFit/>
          </a:bodyPr>
          <a:lstStyle/>
          <a:p>
            <a:r>
              <a:rPr lang="de-DE"/>
              <a:t>Mit SESAM starten Sie klein und erweitern nach Bedarf!</a:t>
            </a:r>
          </a:p>
        </p:txBody>
      </p:sp>
      <p:sp>
        <p:nvSpPr>
          <p:cNvPr id="15" name="Textfeld 14">
            <a:extLst>
              <a:ext uri="{FF2B5EF4-FFF2-40B4-BE49-F238E27FC236}">
                <a16:creationId xmlns:a16="http://schemas.microsoft.com/office/drawing/2014/main" id="{14DD72B9-23F4-624E-92F3-B13BFA83C985}"/>
              </a:ext>
            </a:extLst>
          </p:cNvPr>
          <p:cNvSpPr txBox="1"/>
          <p:nvPr/>
        </p:nvSpPr>
        <p:spPr>
          <a:xfrm>
            <a:off x="1550538" y="5182492"/>
            <a:ext cx="5828158" cy="646331"/>
          </a:xfrm>
          <a:prstGeom prst="rect">
            <a:avLst/>
          </a:prstGeom>
          <a:noFill/>
        </p:spPr>
        <p:txBody>
          <a:bodyPr wrap="square" rtlCol="0">
            <a:spAutoFit/>
          </a:bodyPr>
          <a:lstStyle/>
          <a:p>
            <a:pPr algn="ctr"/>
            <a:r>
              <a:rPr lang="de-DE"/>
              <a:t>Unsere Systeme arbeiten autark und sind für nahezu jede Infrastruktur geeignet</a:t>
            </a:r>
          </a:p>
        </p:txBody>
      </p:sp>
    </p:spTree>
    <p:extLst>
      <p:ext uri="{BB962C8B-B14F-4D97-AF65-F5344CB8AC3E}">
        <p14:creationId xmlns:p14="http://schemas.microsoft.com/office/powerpoint/2010/main" val="31323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13</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0132C3A1-3273-F84A-BA83-95EE6AAE1DB7}"/>
              </a:ext>
            </a:extLst>
          </p:cNvPr>
          <p:cNvSpPr txBox="1"/>
          <p:nvPr/>
        </p:nvSpPr>
        <p:spPr>
          <a:xfrm>
            <a:off x="2340000" y="180000"/>
            <a:ext cx="4753994" cy="584775"/>
          </a:xfrm>
          <a:prstGeom prst="rect">
            <a:avLst/>
          </a:prstGeom>
          <a:noFill/>
        </p:spPr>
        <p:txBody>
          <a:bodyPr wrap="none" rtlCol="0">
            <a:spAutoFit/>
          </a:bodyPr>
          <a:lstStyle/>
          <a:p>
            <a:r>
              <a:rPr lang="de-DE" sz="3200" b="1">
                <a:latin typeface="Dosis" pitchFamily="2" charset="77"/>
              </a:rPr>
              <a:t>Beispiele Kundenlösungen </a:t>
            </a: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sp>
        <p:nvSpPr>
          <p:cNvPr id="16" name="Textfeld 15">
            <a:extLst>
              <a:ext uri="{FF2B5EF4-FFF2-40B4-BE49-F238E27FC236}">
                <a16:creationId xmlns:a16="http://schemas.microsoft.com/office/drawing/2014/main" id="{0C191DA3-7A5A-0A43-90D3-000D00454C1D}"/>
              </a:ext>
            </a:extLst>
          </p:cNvPr>
          <p:cNvSpPr txBox="1"/>
          <p:nvPr/>
        </p:nvSpPr>
        <p:spPr>
          <a:xfrm>
            <a:off x="9203667" y="5274199"/>
            <a:ext cx="3092763" cy="523220"/>
          </a:xfrm>
          <a:prstGeom prst="rect">
            <a:avLst/>
          </a:prstGeom>
          <a:noFill/>
        </p:spPr>
        <p:txBody>
          <a:bodyPr wrap="square" rtlCol="0">
            <a:spAutoFit/>
          </a:bodyPr>
          <a:lstStyle/>
          <a:p>
            <a:r>
              <a:rPr lang="de-DE" sz="1400" i="1"/>
              <a:t>- Metallgehäuse nach Kundenwusch </a:t>
            </a:r>
            <a:br>
              <a:rPr lang="de-DE" sz="1400" i="1"/>
            </a:br>
            <a:r>
              <a:rPr lang="de-DE" sz="1400" i="1"/>
              <a:t>  (Größe, Farbe ) möglich</a:t>
            </a:r>
          </a:p>
        </p:txBody>
      </p:sp>
      <p:pic>
        <p:nvPicPr>
          <p:cNvPr id="21" name="Grafik 20">
            <a:extLst>
              <a:ext uri="{FF2B5EF4-FFF2-40B4-BE49-F238E27FC236}">
                <a16:creationId xmlns:a16="http://schemas.microsoft.com/office/drawing/2014/main" id="{32BB41D1-3116-9347-804D-422C19C72C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8094" y="3693488"/>
            <a:ext cx="2144310" cy="2144310"/>
          </a:xfrm>
          <a:prstGeom prst="rect">
            <a:avLst/>
          </a:prstGeom>
          <a:ln>
            <a:noFill/>
          </a:ln>
          <a:effectLst>
            <a:softEdge rad="112500"/>
          </a:effectLst>
        </p:spPr>
      </p:pic>
      <p:pic>
        <p:nvPicPr>
          <p:cNvPr id="23" name="Grafik 22" descr="Ein Bild, das Schild, Flasche, sitzend, weiß enthält.&#10;&#10;Automatisch generierte Beschreibung">
            <a:extLst>
              <a:ext uri="{FF2B5EF4-FFF2-40B4-BE49-F238E27FC236}">
                <a16:creationId xmlns:a16="http://schemas.microsoft.com/office/drawing/2014/main" id="{855D43FB-5E5E-D540-BA42-820895AEF5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7003" y="2031869"/>
            <a:ext cx="3310046" cy="3310046"/>
          </a:xfrm>
          <a:prstGeom prst="rect">
            <a:avLst/>
          </a:prstGeom>
        </p:spPr>
      </p:pic>
      <p:sp>
        <p:nvSpPr>
          <p:cNvPr id="24" name="Textfeld 23">
            <a:extLst>
              <a:ext uri="{FF2B5EF4-FFF2-40B4-BE49-F238E27FC236}">
                <a16:creationId xmlns:a16="http://schemas.microsoft.com/office/drawing/2014/main" id="{2F8E1188-591A-FC44-A0DA-1FE000C1A38C}"/>
              </a:ext>
            </a:extLst>
          </p:cNvPr>
          <p:cNvSpPr txBox="1"/>
          <p:nvPr/>
        </p:nvSpPr>
        <p:spPr>
          <a:xfrm>
            <a:off x="165100" y="5228506"/>
            <a:ext cx="2906437" cy="738664"/>
          </a:xfrm>
          <a:prstGeom prst="rect">
            <a:avLst/>
          </a:prstGeom>
          <a:noFill/>
        </p:spPr>
        <p:txBody>
          <a:bodyPr wrap="none" rtlCol="0">
            <a:spAutoFit/>
          </a:bodyPr>
          <a:lstStyle/>
          <a:p>
            <a:pPr marL="285750" indent="-285750">
              <a:buFontTx/>
              <a:buChar char="-"/>
            </a:pPr>
            <a:r>
              <a:rPr lang="de-DE" sz="1400" i="1"/>
              <a:t>SESAM </a:t>
            </a:r>
            <a:r>
              <a:rPr lang="de-DE" sz="1400" i="1" err="1"/>
              <a:t>HomeBox</a:t>
            </a:r>
            <a:r>
              <a:rPr lang="de-DE" sz="1400" i="1"/>
              <a:t> mit Motivfolie</a:t>
            </a:r>
          </a:p>
          <a:p>
            <a:pPr marL="285750" indent="-285750">
              <a:buFontTx/>
              <a:buChar char="-"/>
            </a:pPr>
            <a:r>
              <a:rPr lang="de-DE" sz="1400" i="1"/>
              <a:t>Auch individuelle Motive möglich</a:t>
            </a:r>
            <a:br>
              <a:rPr lang="de-DE" sz="1400"/>
            </a:br>
            <a:endParaRPr lang="de-DE" sz="1400"/>
          </a:p>
        </p:txBody>
      </p:sp>
      <p:pic>
        <p:nvPicPr>
          <p:cNvPr id="15" name="Grafik 14" descr="Ein Bild, das draußen, Zug, Gebäude, Gras enthält.&#10;&#10;Automatisch generierte Beschreibung">
            <a:extLst>
              <a:ext uri="{FF2B5EF4-FFF2-40B4-BE49-F238E27FC236}">
                <a16:creationId xmlns:a16="http://schemas.microsoft.com/office/drawing/2014/main" id="{F63FC0F2-0086-5045-A71E-A0A13B2F05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7769" y="911791"/>
            <a:ext cx="2252353" cy="2483867"/>
          </a:xfrm>
          <a:prstGeom prst="rect">
            <a:avLst/>
          </a:prstGeom>
          <a:ln>
            <a:noFill/>
          </a:ln>
          <a:effectLst>
            <a:softEdge rad="112500"/>
          </a:effectLst>
        </p:spPr>
      </p:pic>
      <p:pic>
        <p:nvPicPr>
          <p:cNvPr id="17" name="Grafik 16" descr="Ein Bild, das Text, drinnen, Datei enthält.&#10;&#10;Automatisch generierte Beschreibung">
            <a:extLst>
              <a:ext uri="{FF2B5EF4-FFF2-40B4-BE49-F238E27FC236}">
                <a16:creationId xmlns:a16="http://schemas.microsoft.com/office/drawing/2014/main" id="{9E28C634-5967-5743-9E8E-817F6AE9CF94}"/>
              </a:ext>
            </a:extLst>
          </p:cNvPr>
          <p:cNvPicPr>
            <a:picLocks noChangeAspect="1"/>
          </p:cNvPicPr>
          <p:nvPr/>
        </p:nvPicPr>
        <p:blipFill>
          <a:blip r:embed="rId9"/>
          <a:stretch>
            <a:fillRect/>
          </a:stretch>
        </p:blipFill>
        <p:spPr>
          <a:xfrm>
            <a:off x="9203667" y="629748"/>
            <a:ext cx="2312974" cy="4644451"/>
          </a:xfrm>
          <a:prstGeom prst="rect">
            <a:avLst/>
          </a:prstGeom>
        </p:spPr>
      </p:pic>
      <p:pic>
        <p:nvPicPr>
          <p:cNvPr id="18" name="Grafik 17">
            <a:extLst>
              <a:ext uri="{FF2B5EF4-FFF2-40B4-BE49-F238E27FC236}">
                <a16:creationId xmlns:a16="http://schemas.microsoft.com/office/drawing/2014/main" id="{5779900A-1016-FD4E-8BBF-18B6E8012E7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83043" y="1156487"/>
            <a:ext cx="2376918" cy="2200930"/>
          </a:xfrm>
          <a:prstGeom prst="rect">
            <a:avLst/>
          </a:prstGeom>
          <a:ln>
            <a:noFill/>
          </a:ln>
          <a:effectLst>
            <a:softEdge rad="112500"/>
          </a:effectLst>
        </p:spPr>
      </p:pic>
      <p:pic>
        <p:nvPicPr>
          <p:cNvPr id="19" name="Grafik 18">
            <a:extLst>
              <a:ext uri="{FF2B5EF4-FFF2-40B4-BE49-F238E27FC236}">
                <a16:creationId xmlns:a16="http://schemas.microsoft.com/office/drawing/2014/main" id="{006F164C-D083-9345-8443-95ECBF3F82E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60000">
            <a:off x="4098688" y="1323309"/>
            <a:ext cx="151536" cy="190392"/>
          </a:xfrm>
          <a:prstGeom prst="rect">
            <a:avLst/>
          </a:prstGeom>
        </p:spPr>
      </p:pic>
      <p:sp>
        <p:nvSpPr>
          <p:cNvPr id="20" name="Textfeld 19">
            <a:extLst>
              <a:ext uri="{FF2B5EF4-FFF2-40B4-BE49-F238E27FC236}">
                <a16:creationId xmlns:a16="http://schemas.microsoft.com/office/drawing/2014/main" id="{B1A273F7-36FB-A14E-A108-BBEC7D201851}"/>
              </a:ext>
            </a:extLst>
          </p:cNvPr>
          <p:cNvSpPr txBox="1"/>
          <p:nvPr/>
        </p:nvSpPr>
        <p:spPr>
          <a:xfrm>
            <a:off x="2197572" y="895285"/>
            <a:ext cx="4347859" cy="523220"/>
          </a:xfrm>
          <a:prstGeom prst="rect">
            <a:avLst/>
          </a:prstGeom>
          <a:noFill/>
        </p:spPr>
        <p:txBody>
          <a:bodyPr wrap="square" rtlCol="0">
            <a:spAutoFit/>
          </a:bodyPr>
          <a:lstStyle/>
          <a:p>
            <a:pPr algn="ctr"/>
            <a:r>
              <a:rPr lang="de-DE" sz="1400" i="1"/>
              <a:t>SESAM </a:t>
            </a:r>
            <a:r>
              <a:rPr lang="de-DE" sz="1400" i="1" err="1"/>
              <a:t>HomeBox</a:t>
            </a:r>
            <a:r>
              <a:rPr lang="de-DE" sz="1400" i="1"/>
              <a:t> XXL – für Paletten und Sperrgut</a:t>
            </a:r>
            <a:br>
              <a:rPr lang="de-DE" sz="1400"/>
            </a:br>
            <a:endParaRPr lang="de-DE" sz="1400"/>
          </a:p>
        </p:txBody>
      </p:sp>
      <p:pic>
        <p:nvPicPr>
          <p:cNvPr id="25" name="Grafik 24" descr="Ein Bild, das Text, drinnen, Elektronik, verschieden enthält.&#10;&#10;Automatisch generierte Beschreibung">
            <a:extLst>
              <a:ext uri="{FF2B5EF4-FFF2-40B4-BE49-F238E27FC236}">
                <a16:creationId xmlns:a16="http://schemas.microsoft.com/office/drawing/2014/main" id="{B6701304-A636-0F49-BEEE-A3478908C184}"/>
              </a:ext>
            </a:extLst>
          </p:cNvPr>
          <p:cNvPicPr>
            <a:picLocks noChangeAspect="1"/>
          </p:cNvPicPr>
          <p:nvPr/>
        </p:nvPicPr>
        <p:blipFill>
          <a:blip r:embed="rId12"/>
          <a:stretch>
            <a:fillRect/>
          </a:stretch>
        </p:blipFill>
        <p:spPr>
          <a:xfrm>
            <a:off x="6669141" y="3693488"/>
            <a:ext cx="1560981" cy="2103931"/>
          </a:xfrm>
          <a:prstGeom prst="rect">
            <a:avLst/>
          </a:prstGeom>
        </p:spPr>
      </p:pic>
    </p:spTree>
    <p:extLst>
      <p:ext uri="{BB962C8B-B14F-4D97-AF65-F5344CB8AC3E}">
        <p14:creationId xmlns:p14="http://schemas.microsoft.com/office/powerpoint/2010/main" val="274084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14</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0132C3A1-3273-F84A-BA83-95EE6AAE1DB7}"/>
              </a:ext>
            </a:extLst>
          </p:cNvPr>
          <p:cNvSpPr txBox="1"/>
          <p:nvPr/>
        </p:nvSpPr>
        <p:spPr>
          <a:xfrm>
            <a:off x="2340000" y="180000"/>
            <a:ext cx="5543505" cy="584775"/>
          </a:xfrm>
          <a:prstGeom prst="rect">
            <a:avLst/>
          </a:prstGeom>
          <a:noFill/>
        </p:spPr>
        <p:txBody>
          <a:bodyPr wrap="none" rtlCol="0">
            <a:spAutoFit/>
          </a:bodyPr>
          <a:lstStyle/>
          <a:p>
            <a:r>
              <a:rPr lang="de-DE" sz="3200" b="1">
                <a:latin typeface="Dosis" pitchFamily="2" charset="77"/>
              </a:rPr>
              <a:t>Anwendungsbeispiel Baulogistik</a:t>
            </a: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pic>
        <p:nvPicPr>
          <p:cNvPr id="3" name="Grafik 2">
            <a:extLst>
              <a:ext uri="{FF2B5EF4-FFF2-40B4-BE49-F238E27FC236}">
                <a16:creationId xmlns:a16="http://schemas.microsoft.com/office/drawing/2014/main" id="{FD99DD41-A051-5741-B8C5-1F80C570D18F}"/>
              </a:ext>
            </a:extLst>
          </p:cNvPr>
          <p:cNvPicPr>
            <a:picLocks noChangeAspect="1"/>
          </p:cNvPicPr>
          <p:nvPr/>
        </p:nvPicPr>
        <p:blipFill>
          <a:blip r:embed="rId6"/>
          <a:stretch>
            <a:fillRect/>
          </a:stretch>
        </p:blipFill>
        <p:spPr>
          <a:xfrm>
            <a:off x="2021305" y="826331"/>
            <a:ext cx="9134404" cy="5138102"/>
          </a:xfrm>
          <a:prstGeom prst="rect">
            <a:avLst/>
          </a:prstGeom>
        </p:spPr>
      </p:pic>
    </p:spTree>
    <p:extLst>
      <p:ext uri="{BB962C8B-B14F-4D97-AF65-F5344CB8AC3E}">
        <p14:creationId xmlns:p14="http://schemas.microsoft.com/office/powerpoint/2010/main" val="150162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2</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0132C3A1-3273-F84A-BA83-95EE6AAE1DB7}"/>
              </a:ext>
            </a:extLst>
          </p:cNvPr>
          <p:cNvSpPr txBox="1"/>
          <p:nvPr/>
        </p:nvSpPr>
        <p:spPr>
          <a:xfrm>
            <a:off x="2340000" y="180000"/>
            <a:ext cx="5740674" cy="584775"/>
          </a:xfrm>
          <a:prstGeom prst="rect">
            <a:avLst/>
          </a:prstGeom>
          <a:noFill/>
        </p:spPr>
        <p:txBody>
          <a:bodyPr wrap="none" rtlCol="0">
            <a:spAutoFit/>
          </a:bodyPr>
          <a:lstStyle/>
          <a:p>
            <a:r>
              <a:rPr lang="de-DE" sz="3200" b="1">
                <a:latin typeface="Dosis" pitchFamily="2" charset="77"/>
              </a:rPr>
              <a:t>Ursprung der SESAM Technologie</a:t>
            </a: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graphicFrame>
        <p:nvGraphicFramePr>
          <p:cNvPr id="17" name="Diagramm 16">
            <a:extLst>
              <a:ext uri="{FF2B5EF4-FFF2-40B4-BE49-F238E27FC236}">
                <a16:creationId xmlns:a16="http://schemas.microsoft.com/office/drawing/2014/main" id="{F2944FDD-3FCF-1E46-A741-0FBFAB57645F}"/>
              </a:ext>
            </a:extLst>
          </p:cNvPr>
          <p:cNvGraphicFramePr/>
          <p:nvPr>
            <p:extLst>
              <p:ext uri="{D42A27DB-BD31-4B8C-83A1-F6EECF244321}">
                <p14:modId xmlns:p14="http://schemas.microsoft.com/office/powerpoint/2010/main" val="462440304"/>
              </p:ext>
            </p:extLst>
          </p:nvPr>
        </p:nvGraphicFramePr>
        <p:xfrm>
          <a:off x="1230621" y="1833913"/>
          <a:ext cx="9871456" cy="54447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Grafik 17" descr="Ein Bild, das Text, orange, schwarz, schließen enthält.&#10;&#10;Automatisch generierte Beschreibung">
            <a:extLst>
              <a:ext uri="{FF2B5EF4-FFF2-40B4-BE49-F238E27FC236}">
                <a16:creationId xmlns:a16="http://schemas.microsoft.com/office/drawing/2014/main" id="{FE78CF8F-A176-9142-B291-648204EC093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450807" y="1271323"/>
            <a:ext cx="1290386" cy="1839708"/>
          </a:xfrm>
          <a:prstGeom prst="rect">
            <a:avLst/>
          </a:prstGeom>
        </p:spPr>
      </p:pic>
      <p:pic>
        <p:nvPicPr>
          <p:cNvPr id="19" name="Grafik 18">
            <a:extLst>
              <a:ext uri="{FF2B5EF4-FFF2-40B4-BE49-F238E27FC236}">
                <a16:creationId xmlns:a16="http://schemas.microsoft.com/office/drawing/2014/main" id="{333BA629-AF9C-8A47-AA36-B92C9E94270D}"/>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699934" y="1271323"/>
            <a:ext cx="1623557" cy="1977203"/>
          </a:xfrm>
          <a:prstGeom prst="rect">
            <a:avLst/>
          </a:prstGeom>
        </p:spPr>
      </p:pic>
      <p:pic>
        <p:nvPicPr>
          <p:cNvPr id="20" name="Grafik 19" descr="Ein Bild, das Spielzeug enthält.&#10;&#10;Automatisch generierte Beschreibung">
            <a:extLst>
              <a:ext uri="{FF2B5EF4-FFF2-40B4-BE49-F238E27FC236}">
                <a16:creationId xmlns:a16="http://schemas.microsoft.com/office/drawing/2014/main" id="{2B3C3872-18E2-264C-857F-FEBEB907021F}"/>
              </a:ext>
            </a:extLst>
          </p:cNvPr>
          <p:cNvPicPr>
            <a:picLocks noChangeAspect="1"/>
          </p:cNvPicPr>
          <p:nvPr/>
        </p:nvPicPr>
        <p:blipFill>
          <a:blip r:embed="rId13"/>
          <a:stretch>
            <a:fillRect/>
          </a:stretch>
        </p:blipFill>
        <p:spPr>
          <a:xfrm>
            <a:off x="9287499" y="1271324"/>
            <a:ext cx="2242285" cy="2066419"/>
          </a:xfrm>
          <a:prstGeom prst="rect">
            <a:avLst/>
          </a:prstGeom>
          <a:ln>
            <a:noFill/>
          </a:ln>
          <a:effectLst>
            <a:outerShdw blurRad="190500" algn="tl" rotWithShape="0">
              <a:srgbClr val="000000">
                <a:alpha val="70000"/>
              </a:srgbClr>
            </a:outerShdw>
          </a:effectLst>
        </p:spPr>
      </p:pic>
      <p:pic>
        <p:nvPicPr>
          <p:cNvPr id="21" name="Grafik 20" descr="Ein Bild, das Text, Elektronik, Computer enthält.&#10;&#10;Automatisch generierte Beschreibung">
            <a:extLst>
              <a:ext uri="{FF2B5EF4-FFF2-40B4-BE49-F238E27FC236}">
                <a16:creationId xmlns:a16="http://schemas.microsoft.com/office/drawing/2014/main" id="{7B897715-40A1-FA4B-8BA7-ECCAC0DABCC6}"/>
              </a:ext>
            </a:extLst>
          </p:cNvPr>
          <p:cNvPicPr>
            <a:picLocks noChangeAspect="1"/>
          </p:cNvPicPr>
          <p:nvPr/>
        </p:nvPicPr>
        <p:blipFill rotWithShape="1">
          <a:blip r:embed="rId14" cstate="hq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a:ext>
            </a:extLst>
          </a:blip>
          <a:srcRect/>
          <a:stretch/>
        </p:blipFill>
        <p:spPr>
          <a:xfrm>
            <a:off x="7997114" y="1271324"/>
            <a:ext cx="1290385" cy="2066419"/>
          </a:xfrm>
          <a:prstGeom prst="rect">
            <a:avLst/>
          </a:prstGeom>
        </p:spPr>
      </p:pic>
    </p:spTree>
    <p:extLst>
      <p:ext uri="{BB962C8B-B14F-4D97-AF65-F5344CB8AC3E}">
        <p14:creationId xmlns:p14="http://schemas.microsoft.com/office/powerpoint/2010/main" val="409561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3</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0132C3A1-3273-F84A-BA83-95EE6AAE1DB7}"/>
              </a:ext>
            </a:extLst>
          </p:cNvPr>
          <p:cNvSpPr txBox="1"/>
          <p:nvPr/>
        </p:nvSpPr>
        <p:spPr>
          <a:xfrm>
            <a:off x="2340000" y="180000"/>
            <a:ext cx="6933308" cy="584775"/>
          </a:xfrm>
          <a:prstGeom prst="rect">
            <a:avLst/>
          </a:prstGeom>
          <a:noFill/>
        </p:spPr>
        <p:txBody>
          <a:bodyPr wrap="none" rtlCol="0">
            <a:spAutoFit/>
          </a:bodyPr>
          <a:lstStyle/>
          <a:p>
            <a:r>
              <a:rPr lang="de-DE" sz="3200" b="1">
                <a:latin typeface="Dosis" pitchFamily="2" charset="77"/>
              </a:rPr>
              <a:t>Die SESAM </a:t>
            </a:r>
            <a:r>
              <a:rPr lang="de-DE" sz="3200" b="1" err="1">
                <a:latin typeface="Dosis" pitchFamily="2" charset="77"/>
              </a:rPr>
              <a:t>HomeBox</a:t>
            </a:r>
            <a:r>
              <a:rPr lang="de-DE" sz="3200" b="1">
                <a:latin typeface="Dosis" pitchFamily="2" charset="77"/>
              </a:rPr>
              <a:t> und ihre Elektronik</a:t>
            </a: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pic>
        <p:nvPicPr>
          <p:cNvPr id="11" name="Grafik 10" descr="Ein Bild, das Computer enthält.&#10;&#10;Automatisch generierte Beschreibung">
            <a:extLst>
              <a:ext uri="{FF2B5EF4-FFF2-40B4-BE49-F238E27FC236}">
                <a16:creationId xmlns:a16="http://schemas.microsoft.com/office/drawing/2014/main" id="{23F8F7D5-E288-5F4C-84A3-862B9C0068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85636" y="825149"/>
            <a:ext cx="5496072" cy="3551842"/>
          </a:xfrm>
          <a:prstGeom prst="rect">
            <a:avLst/>
          </a:prstGeom>
        </p:spPr>
      </p:pic>
      <p:sp>
        <p:nvSpPr>
          <p:cNvPr id="16" name="Textfeld 15">
            <a:extLst>
              <a:ext uri="{FF2B5EF4-FFF2-40B4-BE49-F238E27FC236}">
                <a16:creationId xmlns:a16="http://schemas.microsoft.com/office/drawing/2014/main" id="{19ED3BD9-D078-9747-A812-469E53755865}"/>
              </a:ext>
            </a:extLst>
          </p:cNvPr>
          <p:cNvSpPr txBox="1"/>
          <p:nvPr/>
        </p:nvSpPr>
        <p:spPr>
          <a:xfrm>
            <a:off x="810292" y="3787464"/>
            <a:ext cx="6661319" cy="1877437"/>
          </a:xfrm>
          <a:prstGeom prst="rect">
            <a:avLst/>
          </a:prstGeom>
          <a:noFill/>
        </p:spPr>
        <p:txBody>
          <a:bodyPr wrap="square" rtlCol="0">
            <a:spAutoFit/>
          </a:bodyPr>
          <a:lstStyle/>
          <a:p>
            <a:pPr>
              <a:buClr>
                <a:srgbClr val="3A4446"/>
              </a:buClr>
            </a:pPr>
            <a:r>
              <a:rPr lang="de-DE" sz="1800" err="1"/>
              <a:t>USP‘s</a:t>
            </a:r>
            <a:r>
              <a:rPr lang="de-DE" sz="1800"/>
              <a:t> der SESAM Elektronik:</a:t>
            </a:r>
          </a:p>
          <a:p>
            <a:pPr marL="285750" indent="-285750">
              <a:buClr>
                <a:srgbClr val="3A4446"/>
              </a:buClr>
              <a:buFont typeface="Arial" panose="020B0604020202020204" pitchFamily="34" charset="0"/>
              <a:buChar char="•"/>
            </a:pPr>
            <a:endParaRPr lang="de-DE" sz="1400"/>
          </a:p>
          <a:p>
            <a:pPr marL="285750" indent="-285750">
              <a:buClr>
                <a:srgbClr val="3A4446"/>
              </a:buClr>
              <a:buFont typeface="Arial" panose="020B0604020202020204" pitchFamily="34" charset="0"/>
              <a:buChar char="•"/>
            </a:pPr>
            <a:r>
              <a:rPr lang="de-DE" sz="1400"/>
              <a:t>Nur 1 Aktivierungsknopf</a:t>
            </a:r>
            <a:br>
              <a:rPr lang="de-DE" sz="1400"/>
            </a:br>
            <a:r>
              <a:rPr lang="de-DE" sz="1400">
                <a:sym typeface="Wingdings" pitchFamily="2" charset="2"/>
              </a:rPr>
              <a:t> Intuitiv bedienbar</a:t>
            </a:r>
          </a:p>
          <a:p>
            <a:pPr marL="285750" indent="-285750">
              <a:buClr>
                <a:srgbClr val="3A4446"/>
              </a:buClr>
              <a:buFont typeface="Arial" panose="020B0604020202020204" pitchFamily="34" charset="0"/>
              <a:buChar char="•"/>
            </a:pPr>
            <a:r>
              <a:rPr lang="de-DE" sz="1400">
                <a:sym typeface="Wingdings" pitchFamily="2" charset="2"/>
              </a:rPr>
              <a:t>Über Schnittstellen integrierbar mit jedem ERP-, TMS- oder Shop-System</a:t>
            </a:r>
          </a:p>
          <a:p>
            <a:pPr marL="285750" indent="-285750">
              <a:buClr>
                <a:srgbClr val="3A4446"/>
              </a:buClr>
              <a:buFont typeface="Arial" panose="020B0604020202020204" pitchFamily="34" charset="0"/>
              <a:buChar char="•"/>
            </a:pPr>
            <a:r>
              <a:rPr lang="de-DE" sz="1400">
                <a:sym typeface="Wingdings" pitchFamily="2" charset="2"/>
              </a:rPr>
              <a:t>Sichere Konnektivität via GSM</a:t>
            </a:r>
          </a:p>
          <a:p>
            <a:pPr marL="285750" indent="-285750">
              <a:buClr>
                <a:srgbClr val="3A4446"/>
              </a:buClr>
              <a:buFont typeface="Arial" panose="020B0604020202020204" pitchFamily="34" charset="0"/>
              <a:buChar char="•"/>
            </a:pPr>
            <a:r>
              <a:rPr lang="de-DE" sz="1400">
                <a:sym typeface="Wingdings" pitchFamily="2" charset="2"/>
              </a:rPr>
              <a:t>Flexible und autarke Aufstellmöglichkeiten durch Batteriebetrieb und internationale Roamingkarte. (in &gt;160 Ländern)</a:t>
            </a:r>
            <a:endParaRPr lang="de-DE" sz="1400"/>
          </a:p>
        </p:txBody>
      </p:sp>
      <p:pic>
        <p:nvPicPr>
          <p:cNvPr id="9" name="Grafik 8">
            <a:extLst>
              <a:ext uri="{FF2B5EF4-FFF2-40B4-BE49-F238E27FC236}">
                <a16:creationId xmlns:a16="http://schemas.microsoft.com/office/drawing/2014/main" id="{08824585-ADA9-2446-9137-62447B0F268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01743" y="923139"/>
            <a:ext cx="4582146" cy="2505861"/>
          </a:xfrm>
          <a:prstGeom prst="rect">
            <a:avLst/>
          </a:prstGeom>
        </p:spPr>
      </p:pic>
      <p:pic>
        <p:nvPicPr>
          <p:cNvPr id="3" name="Grafik 2">
            <a:extLst>
              <a:ext uri="{FF2B5EF4-FFF2-40B4-BE49-F238E27FC236}">
                <a16:creationId xmlns:a16="http://schemas.microsoft.com/office/drawing/2014/main" id="{B0E9076F-BA93-D246-9B39-3415A7A665EF}"/>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448801" y="3953927"/>
            <a:ext cx="2743200" cy="2112264"/>
          </a:xfrm>
          <a:prstGeom prst="rect">
            <a:avLst/>
          </a:prstGeom>
        </p:spPr>
      </p:pic>
    </p:spTree>
    <p:extLst>
      <p:ext uri="{BB962C8B-B14F-4D97-AF65-F5344CB8AC3E}">
        <p14:creationId xmlns:p14="http://schemas.microsoft.com/office/powerpoint/2010/main" val="247061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4</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0132C3A1-3273-F84A-BA83-95EE6AAE1DB7}"/>
              </a:ext>
            </a:extLst>
          </p:cNvPr>
          <p:cNvSpPr txBox="1"/>
          <p:nvPr/>
        </p:nvSpPr>
        <p:spPr>
          <a:xfrm>
            <a:off x="2340000" y="180000"/>
            <a:ext cx="3374642" cy="584775"/>
          </a:xfrm>
          <a:prstGeom prst="rect">
            <a:avLst/>
          </a:prstGeom>
          <a:noFill/>
        </p:spPr>
        <p:txBody>
          <a:bodyPr wrap="none" rtlCol="0">
            <a:spAutoFit/>
          </a:bodyPr>
          <a:lstStyle/>
          <a:p>
            <a:r>
              <a:rPr lang="de-DE" sz="3200" b="1">
                <a:latin typeface="Dosis" pitchFamily="2" charset="77"/>
              </a:rPr>
              <a:t>Die SESAM Vorteile</a:t>
            </a: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sp>
        <p:nvSpPr>
          <p:cNvPr id="9" name="Textfeld 8">
            <a:extLst>
              <a:ext uri="{FF2B5EF4-FFF2-40B4-BE49-F238E27FC236}">
                <a16:creationId xmlns:a16="http://schemas.microsoft.com/office/drawing/2014/main" id="{A1024F3B-ADC6-7749-BDE1-F9277CF6FEF0}"/>
              </a:ext>
            </a:extLst>
          </p:cNvPr>
          <p:cNvSpPr txBox="1"/>
          <p:nvPr/>
        </p:nvSpPr>
        <p:spPr>
          <a:xfrm>
            <a:off x="1603692" y="973755"/>
            <a:ext cx="7747138" cy="5878532"/>
          </a:xfrm>
          <a:prstGeom prst="rect">
            <a:avLst/>
          </a:prstGeom>
          <a:noFill/>
        </p:spPr>
        <p:txBody>
          <a:bodyPr wrap="square" rtlCol="0">
            <a:spAutoFit/>
          </a:bodyPr>
          <a:lstStyle/>
          <a:p>
            <a:pPr marL="457200" indent="-457200">
              <a:buFont typeface="Arial" panose="020B0604020202020204" pitchFamily="34" charset="0"/>
              <a:buChar char="•"/>
            </a:pPr>
            <a:r>
              <a:rPr lang="de-DE"/>
              <a:t>Schon heute von </a:t>
            </a:r>
            <a:r>
              <a:rPr lang="de-DE" b="1"/>
              <a:t>ALLEN</a:t>
            </a:r>
            <a:r>
              <a:rPr lang="de-DE"/>
              <a:t> deutschen Paketdiensten, Zustellern und Logistikern </a:t>
            </a:r>
            <a:br>
              <a:rPr lang="de-DE"/>
            </a:br>
            <a:r>
              <a:rPr lang="de-DE"/>
              <a:t>akzeptiert &amp; verwendet. Keine Schulungen notwendig</a:t>
            </a:r>
          </a:p>
          <a:p>
            <a:pPr marL="457200" indent="-457200">
              <a:buFont typeface="Arial" panose="020B0604020202020204" pitchFamily="34" charset="0"/>
              <a:buChar char="•"/>
            </a:pPr>
            <a:endParaRPr lang="de-DE"/>
          </a:p>
          <a:p>
            <a:pPr marL="457200" indent="-457200">
              <a:buFont typeface="Arial" panose="020B0604020202020204" pitchFamily="34" charset="0"/>
              <a:buChar char="•"/>
            </a:pPr>
            <a:r>
              <a:rPr lang="de-DE"/>
              <a:t>Sichere Handhabung, ohne Schlüssel oder Pin</a:t>
            </a:r>
          </a:p>
          <a:p>
            <a:pPr marL="457200" indent="-457200">
              <a:buFont typeface="Arial" panose="020B0604020202020204" pitchFamily="34" charset="0"/>
              <a:buChar char="•"/>
            </a:pPr>
            <a:endParaRPr lang="de-DE"/>
          </a:p>
          <a:p>
            <a:pPr marL="457200" indent="-457200">
              <a:buFont typeface="Arial" panose="020B0604020202020204" pitchFamily="34" charset="0"/>
              <a:buChar char="•"/>
            </a:pPr>
            <a:r>
              <a:rPr lang="de-DE"/>
              <a:t>Einfache Montage, ohne Strom- oder Internetanschluss, da Batteriebetrieben und Kommunikation über GSM-Modul</a:t>
            </a:r>
          </a:p>
          <a:p>
            <a:endParaRPr lang="de-DE"/>
          </a:p>
          <a:p>
            <a:pPr marL="457200" indent="-457200">
              <a:buFont typeface="Arial" panose="020B0604020202020204" pitchFamily="34" charset="0"/>
              <a:buChar char="•"/>
            </a:pPr>
            <a:r>
              <a:rPr lang="de-DE"/>
              <a:t>Mehrfachbelieferung möglich</a:t>
            </a:r>
          </a:p>
          <a:p>
            <a:pPr marL="457200" indent="-457200">
              <a:buFont typeface="Arial" panose="020B0604020202020204" pitchFamily="34" charset="0"/>
              <a:buChar char="•"/>
            </a:pPr>
            <a:endParaRPr lang="de-DE"/>
          </a:p>
          <a:p>
            <a:pPr marL="457200" indent="-457200">
              <a:buFont typeface="Arial" panose="020B0604020202020204" pitchFamily="34" charset="0"/>
              <a:buChar char="•"/>
            </a:pPr>
            <a:r>
              <a:rPr lang="de-DE"/>
              <a:t>Kann Überall aufgestellt werden, egal ob </a:t>
            </a:r>
            <a:br>
              <a:rPr lang="de-DE"/>
            </a:br>
            <a:r>
              <a:rPr lang="de-DE"/>
              <a:t>Parkplatz, Lobby, Keller, Vorgarten, etc. </a:t>
            </a:r>
          </a:p>
          <a:p>
            <a:pPr marL="457200" indent="-457200">
              <a:buFont typeface="Arial" panose="020B0604020202020204" pitchFamily="34" charset="0"/>
              <a:buChar char="•"/>
            </a:pPr>
            <a:endParaRPr lang="de-DE"/>
          </a:p>
          <a:p>
            <a:pPr marL="457200" indent="-457200">
              <a:buFont typeface="Arial" panose="020B0604020202020204" pitchFamily="34" charset="0"/>
              <a:buChar char="•"/>
            </a:pPr>
            <a:r>
              <a:rPr lang="de-DE"/>
              <a:t>Auch Kühlungspflichtige Produkte werden mit </a:t>
            </a:r>
            <a:br>
              <a:rPr lang="de-DE"/>
            </a:br>
            <a:r>
              <a:rPr lang="de-DE"/>
              <a:t>einer passiven Kühlung bis zu acht Stunden in </a:t>
            </a:r>
            <a:br>
              <a:rPr lang="de-DE"/>
            </a:br>
            <a:r>
              <a:rPr lang="de-DE"/>
              <a:t>verschiedenen Temperaturzonen gehalten.</a:t>
            </a:r>
            <a:br>
              <a:rPr lang="de-DE"/>
            </a:br>
            <a:r>
              <a:rPr lang="de-DE"/>
              <a:t>(Auch TK-Ware)</a:t>
            </a:r>
          </a:p>
          <a:p>
            <a:endParaRPr lang="de-DE"/>
          </a:p>
          <a:p>
            <a:pPr marL="457200" indent="-457200">
              <a:buFont typeface="Arial" panose="020B0604020202020204" pitchFamily="34" charset="0"/>
              <a:buChar char="•"/>
            </a:pPr>
            <a:endParaRPr lang="de-DE"/>
          </a:p>
          <a:p>
            <a:endParaRPr lang="de-DE" sz="1600"/>
          </a:p>
          <a:p>
            <a:r>
              <a:rPr lang="de-DE"/>
              <a:t> </a:t>
            </a:r>
          </a:p>
        </p:txBody>
      </p:sp>
      <p:pic>
        <p:nvPicPr>
          <p:cNvPr id="11" name="Grafik 10" descr="Ein Bild, das Zeichnung enthält.&#10;&#10;Automatisch generierte Beschreibung">
            <a:extLst>
              <a:ext uri="{FF2B5EF4-FFF2-40B4-BE49-F238E27FC236}">
                <a16:creationId xmlns:a16="http://schemas.microsoft.com/office/drawing/2014/main" id="{EF9074D3-8D91-1041-988E-3C2124BDF5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0321" y="3486600"/>
            <a:ext cx="5320505" cy="2173164"/>
          </a:xfrm>
          <a:prstGeom prst="rect">
            <a:avLst/>
          </a:prstGeom>
        </p:spPr>
      </p:pic>
      <p:sp>
        <p:nvSpPr>
          <p:cNvPr id="15" name="Textfeld 14">
            <a:extLst>
              <a:ext uri="{FF2B5EF4-FFF2-40B4-BE49-F238E27FC236}">
                <a16:creationId xmlns:a16="http://schemas.microsoft.com/office/drawing/2014/main" id="{EDB32675-AA0E-1A4B-A31D-7D8E07EB8E21}"/>
              </a:ext>
            </a:extLst>
          </p:cNvPr>
          <p:cNvSpPr txBox="1"/>
          <p:nvPr/>
        </p:nvSpPr>
        <p:spPr>
          <a:xfrm>
            <a:off x="6848065" y="3346803"/>
            <a:ext cx="2995748" cy="276999"/>
          </a:xfrm>
          <a:prstGeom prst="rect">
            <a:avLst/>
          </a:prstGeom>
          <a:noFill/>
        </p:spPr>
        <p:txBody>
          <a:bodyPr wrap="square" rtlCol="0">
            <a:spAutoFit/>
          </a:bodyPr>
          <a:lstStyle/>
          <a:p>
            <a:r>
              <a:rPr lang="de-DE" sz="1200"/>
              <a:t>So funktioniert das Ganze für den Zusteller:</a:t>
            </a:r>
          </a:p>
        </p:txBody>
      </p:sp>
    </p:spTree>
    <p:extLst>
      <p:ext uri="{BB962C8B-B14F-4D97-AF65-F5344CB8AC3E}">
        <p14:creationId xmlns:p14="http://schemas.microsoft.com/office/powerpoint/2010/main" val="78299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5</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0132C3A1-3273-F84A-BA83-95EE6AAE1DB7}"/>
              </a:ext>
            </a:extLst>
          </p:cNvPr>
          <p:cNvSpPr txBox="1"/>
          <p:nvPr/>
        </p:nvSpPr>
        <p:spPr>
          <a:xfrm>
            <a:off x="2340000" y="192031"/>
            <a:ext cx="3374642" cy="584775"/>
          </a:xfrm>
          <a:prstGeom prst="rect">
            <a:avLst/>
          </a:prstGeom>
          <a:noFill/>
        </p:spPr>
        <p:txBody>
          <a:bodyPr wrap="none" rtlCol="0">
            <a:spAutoFit/>
          </a:bodyPr>
          <a:lstStyle/>
          <a:p>
            <a:r>
              <a:rPr lang="de-DE" sz="3200" b="1">
                <a:latin typeface="Dosis" pitchFamily="2" charset="77"/>
              </a:rPr>
              <a:t>Die SESAM Vorteile</a:t>
            </a: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sp>
        <p:nvSpPr>
          <p:cNvPr id="9" name="Textfeld 8">
            <a:extLst>
              <a:ext uri="{FF2B5EF4-FFF2-40B4-BE49-F238E27FC236}">
                <a16:creationId xmlns:a16="http://schemas.microsoft.com/office/drawing/2014/main" id="{A1024F3B-ADC6-7749-BDE1-F9277CF6FEF0}"/>
              </a:ext>
            </a:extLst>
          </p:cNvPr>
          <p:cNvSpPr txBox="1"/>
          <p:nvPr/>
        </p:nvSpPr>
        <p:spPr>
          <a:xfrm>
            <a:off x="1643447" y="1019601"/>
            <a:ext cx="7116239" cy="4493538"/>
          </a:xfrm>
          <a:prstGeom prst="rect">
            <a:avLst/>
          </a:prstGeom>
          <a:noFill/>
        </p:spPr>
        <p:txBody>
          <a:bodyPr wrap="square" rtlCol="0">
            <a:spAutoFit/>
          </a:bodyPr>
          <a:lstStyle/>
          <a:p>
            <a:pPr marL="457200" indent="-457200">
              <a:buFont typeface="Arial" panose="020B0604020202020204" pitchFamily="34" charset="0"/>
              <a:buChar char="•"/>
            </a:pPr>
            <a:r>
              <a:rPr lang="de-DE"/>
              <a:t>dokumentiert jede Öffnung mit dem dazugehörigen Code. Somit kann immer zurückverfolgt werden, wann und von wem geöffnet wurde.</a:t>
            </a:r>
          </a:p>
          <a:p>
            <a:pPr marL="457200" indent="-457200">
              <a:buFont typeface="Arial" panose="020B0604020202020204" pitchFamily="34" charset="0"/>
              <a:buChar char="•"/>
            </a:pPr>
            <a:endParaRPr lang="de-DE"/>
          </a:p>
          <a:p>
            <a:pPr marL="457200" indent="-457200">
              <a:buFont typeface="Arial" panose="020B0604020202020204" pitchFamily="34" charset="0"/>
              <a:buChar char="•"/>
            </a:pPr>
            <a:r>
              <a:rPr lang="de-DE"/>
              <a:t>besitzt ein Liquid-</a:t>
            </a:r>
            <a:r>
              <a:rPr lang="de-DE" err="1"/>
              <a:t>Ink</a:t>
            </a:r>
            <a:r>
              <a:rPr lang="de-DE"/>
              <a:t>-Display, das den Namen des Empfängers abbildet. Somit ist der Haftungsübergang nach Einlieferung erfolgt.</a:t>
            </a:r>
          </a:p>
          <a:p>
            <a:pPr marL="457200" indent="-457200">
              <a:buFont typeface="Arial" panose="020B0604020202020204" pitchFamily="34" charset="0"/>
              <a:buChar char="•"/>
            </a:pPr>
            <a:endParaRPr lang="de-DE"/>
          </a:p>
          <a:p>
            <a:pPr marL="457200" indent="-457200">
              <a:buFont typeface="Arial" panose="020B0604020202020204" pitchFamily="34" charset="0"/>
              <a:buChar char="•"/>
            </a:pPr>
            <a:r>
              <a:rPr lang="de-DE"/>
              <a:t>Teilbar für mehrere Mitbenutzer</a:t>
            </a:r>
          </a:p>
          <a:p>
            <a:endParaRPr lang="de-DE"/>
          </a:p>
          <a:p>
            <a:r>
              <a:rPr lang="de-DE" b="1"/>
              <a:t>Der Kunde selbst entscheidet dabei…</a:t>
            </a:r>
          </a:p>
          <a:p>
            <a:pPr marL="914400" lvl="1" indent="-457200">
              <a:buFont typeface="Wingdings" pitchFamily="2" charset="2"/>
              <a:buChar char="Ø"/>
            </a:pPr>
            <a:r>
              <a:rPr lang="de-DE"/>
              <a:t>Wer die </a:t>
            </a:r>
            <a:r>
              <a:rPr lang="de-DE" err="1"/>
              <a:t>HomeBox</a:t>
            </a:r>
            <a:r>
              <a:rPr lang="de-DE"/>
              <a:t> mitbenutzen darf</a:t>
            </a:r>
          </a:p>
          <a:p>
            <a:pPr marL="914400" lvl="1" indent="-457200">
              <a:buFont typeface="Wingdings" pitchFamily="2" charset="2"/>
              <a:buChar char="Ø"/>
            </a:pPr>
            <a:r>
              <a:rPr lang="de-DE"/>
              <a:t>Wer welche Nutzungsrechte bekommt</a:t>
            </a:r>
          </a:p>
          <a:p>
            <a:pPr marL="914400" lvl="1" indent="-457200">
              <a:buFont typeface="Wingdings" pitchFamily="2" charset="2"/>
              <a:buChar char="Ø"/>
            </a:pPr>
            <a:r>
              <a:rPr lang="de-DE"/>
              <a:t>Wer einliefern darf</a:t>
            </a:r>
          </a:p>
          <a:p>
            <a:pPr marL="914400" lvl="1" indent="-457200">
              <a:buFont typeface="Wingdings" pitchFamily="2" charset="2"/>
              <a:buChar char="Ø"/>
            </a:pPr>
            <a:r>
              <a:rPr lang="de-DE"/>
              <a:t>Welche Pakete empfangen werden sollen</a:t>
            </a:r>
          </a:p>
          <a:p>
            <a:pPr marL="457200" indent="-457200">
              <a:buFont typeface="Arial" panose="020B0604020202020204" pitchFamily="34" charset="0"/>
              <a:buChar char="•"/>
            </a:pPr>
            <a:endParaRPr lang="de-DE" sz="1600"/>
          </a:p>
          <a:p>
            <a:r>
              <a:rPr lang="de-DE"/>
              <a:t> </a:t>
            </a:r>
          </a:p>
        </p:txBody>
      </p:sp>
      <p:pic>
        <p:nvPicPr>
          <p:cNvPr id="11" name="Grafik 10">
            <a:extLst>
              <a:ext uri="{FF2B5EF4-FFF2-40B4-BE49-F238E27FC236}">
                <a16:creationId xmlns:a16="http://schemas.microsoft.com/office/drawing/2014/main" id="{597A97A9-6FA4-1B4C-9F99-97EA5917D1F0}"/>
              </a:ext>
            </a:extLst>
          </p:cNvPr>
          <p:cNvPicPr>
            <a:picLocks noChangeAspect="1"/>
          </p:cNvPicPr>
          <p:nvPr/>
        </p:nvPicPr>
        <p:blipFill>
          <a:blip r:embed="rId6"/>
          <a:stretch>
            <a:fillRect/>
          </a:stretch>
        </p:blipFill>
        <p:spPr>
          <a:xfrm>
            <a:off x="7868653" y="2562674"/>
            <a:ext cx="4323347" cy="3328977"/>
          </a:xfrm>
          <a:prstGeom prst="rect">
            <a:avLst/>
          </a:prstGeom>
        </p:spPr>
      </p:pic>
    </p:spTree>
    <p:extLst>
      <p:ext uri="{BB962C8B-B14F-4D97-AF65-F5344CB8AC3E}">
        <p14:creationId xmlns:p14="http://schemas.microsoft.com/office/powerpoint/2010/main" val="197684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7E35F74-2D76-5C46-8BDF-3CC283318DA4}"/>
              </a:ext>
            </a:extLst>
          </p:cNvPr>
          <p:cNvSpPr>
            <a:spLocks noGrp="1"/>
          </p:cNvSpPr>
          <p:nvPr>
            <p:ph type="body" sz="quarter" idx="10"/>
          </p:nvPr>
        </p:nvSpPr>
        <p:spPr>
          <a:xfrm>
            <a:off x="342015" y="1548213"/>
            <a:ext cx="3032051" cy="4722859"/>
          </a:xfrm>
        </p:spPr>
        <p:txBody>
          <a:bodyPr/>
          <a:lstStyle/>
          <a:p>
            <a:pPr marL="0" indent="0">
              <a:buNone/>
            </a:pPr>
            <a:r>
              <a:rPr lang="de-DE" sz="1867" u="sng">
                <a:latin typeface="+mn-lt"/>
                <a:ea typeface="+mn-ea"/>
                <a:cs typeface="+mn-cs"/>
              </a:rPr>
              <a:t>B2C / Privater Paketempfang</a:t>
            </a:r>
            <a:endParaRPr lang="de-DE" sz="1467">
              <a:latin typeface="+mn-lt"/>
              <a:ea typeface="+mn-ea"/>
              <a:cs typeface="+mn-cs"/>
            </a:endParaRPr>
          </a:p>
          <a:p>
            <a:r>
              <a:rPr lang="de-DE" sz="1467">
                <a:latin typeface="+mn-lt"/>
                <a:ea typeface="+mn-ea"/>
                <a:cs typeface="+mn-cs"/>
              </a:rPr>
              <a:t>Bei einer Bestellung, erhält der Kunde stets eine Sendungsbestätigung, in der eine Sendungsverfolgungsnummer enthalten ist.</a:t>
            </a:r>
            <a:br>
              <a:rPr lang="de-DE" sz="1467">
                <a:latin typeface="+mn-lt"/>
                <a:ea typeface="+mn-ea"/>
                <a:cs typeface="+mn-cs"/>
              </a:rPr>
            </a:br>
            <a:endParaRPr lang="de-DE" sz="1600" u="sng">
              <a:latin typeface="+mn-lt"/>
              <a:ea typeface="+mn-ea"/>
              <a:cs typeface="+mn-cs"/>
            </a:endParaRPr>
          </a:p>
          <a:p>
            <a:r>
              <a:rPr lang="de-DE" sz="1467">
                <a:latin typeface="+mn-lt"/>
                <a:ea typeface="+mn-ea"/>
                <a:cs typeface="+mn-cs"/>
              </a:rPr>
              <a:t>Nach der Bestellung kopiert der Kunde die Sendungsnummer seines Pakets und übermittelt diese an SESAM (Mitgliedsbereich/APP)</a:t>
            </a:r>
          </a:p>
        </p:txBody>
      </p:sp>
      <p:sp>
        <p:nvSpPr>
          <p:cNvPr id="3" name="Foliennummernplatzhalter 2">
            <a:extLst>
              <a:ext uri="{FF2B5EF4-FFF2-40B4-BE49-F238E27FC236}">
                <a16:creationId xmlns:a16="http://schemas.microsoft.com/office/drawing/2014/main" id="{244E169A-3E45-5448-AFCE-7C45FA1B430F}"/>
              </a:ext>
            </a:extLst>
          </p:cNvPr>
          <p:cNvSpPr>
            <a:spLocks noGrp="1"/>
          </p:cNvSpPr>
          <p:nvPr>
            <p:ph type="sldNum" sz="quarter" idx="13"/>
          </p:nvPr>
        </p:nvSpPr>
        <p:spPr/>
        <p:txBody>
          <a:bodyPr/>
          <a:lstStyle/>
          <a:p>
            <a:fld id="{98C353A7-F273-B040-B078-C4E75C6F0ACD}" type="slidenum">
              <a:rPr lang="de-DE" smtClean="0"/>
              <a:pPr/>
              <a:t>6</a:t>
            </a:fld>
            <a:endParaRPr lang="de-DE"/>
          </a:p>
        </p:txBody>
      </p:sp>
      <p:sp>
        <p:nvSpPr>
          <p:cNvPr id="4" name="Titel 3">
            <a:extLst>
              <a:ext uri="{FF2B5EF4-FFF2-40B4-BE49-F238E27FC236}">
                <a16:creationId xmlns:a16="http://schemas.microsoft.com/office/drawing/2014/main" id="{F730F313-9932-8941-ABF6-28F19FE55E88}"/>
              </a:ext>
            </a:extLst>
          </p:cNvPr>
          <p:cNvSpPr>
            <a:spLocks noGrp="1"/>
          </p:cNvSpPr>
          <p:nvPr>
            <p:ph type="title"/>
          </p:nvPr>
        </p:nvSpPr>
        <p:spPr/>
        <p:txBody>
          <a:bodyPr>
            <a:normAutofit fontScale="90000"/>
          </a:bodyPr>
          <a:lstStyle/>
          <a:p>
            <a:r>
              <a:rPr lang="de-DE" sz="3600"/>
              <a:t>Woher kennt das System den Sendungscode?</a:t>
            </a:r>
          </a:p>
        </p:txBody>
      </p:sp>
      <p:sp>
        <p:nvSpPr>
          <p:cNvPr id="5" name="Textplatzhalter 1">
            <a:extLst>
              <a:ext uri="{FF2B5EF4-FFF2-40B4-BE49-F238E27FC236}">
                <a16:creationId xmlns:a16="http://schemas.microsoft.com/office/drawing/2014/main" id="{10B5286E-DCB8-D249-BB20-55AA3773232B}"/>
              </a:ext>
            </a:extLst>
          </p:cNvPr>
          <p:cNvSpPr txBox="1">
            <a:spLocks/>
          </p:cNvSpPr>
          <p:nvPr/>
        </p:nvSpPr>
        <p:spPr>
          <a:xfrm>
            <a:off x="7924801" y="1548213"/>
            <a:ext cx="4139609" cy="4722859"/>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DE" sz="1867" u="sng">
                <a:latin typeface="+mn-lt"/>
                <a:ea typeface="+mn-ea"/>
                <a:cs typeface="+mn-cs"/>
              </a:rPr>
              <a:t>B2B / Schnittstellenintegration</a:t>
            </a:r>
          </a:p>
          <a:p>
            <a:r>
              <a:rPr lang="de-DE" sz="1467">
                <a:latin typeface="+mn-lt"/>
                <a:ea typeface="+mn-ea"/>
                <a:cs typeface="+mn-cs"/>
              </a:rPr>
              <a:t>Onlineshops, Firmenkunden, Logistiker &amp; Warenversender können per einfacher API-Anbindung SESAM integrieren und so eine vollautomatische Ankündigung, wie auch Kundeninformation abbilden.</a:t>
            </a:r>
          </a:p>
          <a:p>
            <a:r>
              <a:rPr lang="de-DE" sz="1467">
                <a:latin typeface="+mn-lt"/>
                <a:ea typeface="+mn-ea"/>
                <a:cs typeface="+mn-cs"/>
              </a:rPr>
              <a:t>Anstatt der Sendungsnummer kann auch eine Kundennummer, Auftragsnummer, Lieferscheinnummer oder ähnliches verwendet werden, der Prozess bleibt der gleiche, da man aus jeder Nummer einen Code generieren kann.</a:t>
            </a:r>
          </a:p>
          <a:p>
            <a:r>
              <a:rPr lang="de-DE" sz="1467">
                <a:latin typeface="+mn-lt"/>
                <a:ea typeface="+mn-ea"/>
                <a:cs typeface="+mn-cs"/>
              </a:rPr>
              <a:t>Das Schloss, bzw. die </a:t>
            </a:r>
            <a:r>
              <a:rPr lang="de-DE" sz="1467" err="1">
                <a:latin typeface="+mn-lt"/>
                <a:ea typeface="+mn-ea"/>
                <a:cs typeface="+mn-cs"/>
              </a:rPr>
              <a:t>Elektonik</a:t>
            </a:r>
            <a:r>
              <a:rPr lang="de-DE" sz="1467">
                <a:latin typeface="+mn-lt"/>
                <a:ea typeface="+mn-ea"/>
                <a:cs typeface="+mn-cs"/>
              </a:rPr>
              <a:t> weiß also schon vorher, dass ein Paket mit Paketcode-X im Zulauf ist.</a:t>
            </a:r>
          </a:p>
          <a:p>
            <a:r>
              <a:rPr lang="de-DE" sz="1467">
                <a:latin typeface="+mn-lt"/>
                <a:ea typeface="+mn-ea"/>
                <a:cs typeface="+mn-cs"/>
              </a:rPr>
              <a:t>Der Paketzusteller scannt das Paket und das System öffnet sich einmalig. </a:t>
            </a:r>
          </a:p>
          <a:p>
            <a:r>
              <a:rPr lang="de-DE" sz="1467">
                <a:latin typeface="+mn-lt"/>
                <a:ea typeface="+mn-ea"/>
                <a:cs typeface="+mn-cs"/>
              </a:rPr>
              <a:t>Erfolgte Zustellungen werden dem Kunden direkt per E-Mail oder App mitgeteilt.</a:t>
            </a:r>
          </a:p>
          <a:p>
            <a:pPr marL="0" indent="0">
              <a:buNone/>
            </a:pPr>
            <a:endParaRPr lang="de-DE" sz="1467">
              <a:latin typeface="+mn-lt"/>
              <a:ea typeface="+mn-ea"/>
              <a:cs typeface="+mn-cs"/>
            </a:endParaRPr>
          </a:p>
        </p:txBody>
      </p:sp>
      <p:pic>
        <p:nvPicPr>
          <p:cNvPr id="6" name="Grafik 5" descr="Ein Bild, das Screenshot, sitzend enthält.&#10;&#10;Automatisch generierte Beschreibung">
            <a:extLst>
              <a:ext uri="{FF2B5EF4-FFF2-40B4-BE49-F238E27FC236}">
                <a16:creationId xmlns:a16="http://schemas.microsoft.com/office/drawing/2014/main" id="{2C1B97F4-582B-CA4A-A61C-50852D2C5B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8476" y="4619761"/>
            <a:ext cx="5140957" cy="1795603"/>
          </a:xfrm>
          <a:prstGeom prst="rect">
            <a:avLst/>
          </a:prstGeom>
        </p:spPr>
      </p:pic>
      <p:pic>
        <p:nvPicPr>
          <p:cNvPr id="8" name="Grafik 7">
            <a:extLst>
              <a:ext uri="{FF2B5EF4-FFF2-40B4-BE49-F238E27FC236}">
                <a16:creationId xmlns:a16="http://schemas.microsoft.com/office/drawing/2014/main" id="{B1159533-0763-7347-BDC3-85AE4D41DDD1}"/>
              </a:ext>
            </a:extLst>
          </p:cNvPr>
          <p:cNvPicPr>
            <a:picLocks noChangeAspect="1"/>
          </p:cNvPicPr>
          <p:nvPr/>
        </p:nvPicPr>
        <p:blipFill>
          <a:blip r:embed="rId3"/>
          <a:stretch>
            <a:fillRect/>
          </a:stretch>
        </p:blipFill>
        <p:spPr>
          <a:xfrm>
            <a:off x="3738638" y="1444326"/>
            <a:ext cx="4023861" cy="3071548"/>
          </a:xfrm>
          <a:prstGeom prst="rect">
            <a:avLst/>
          </a:prstGeom>
        </p:spPr>
      </p:pic>
      <p:sp>
        <p:nvSpPr>
          <p:cNvPr id="9" name="Abgerundetes Rechteck 8">
            <a:extLst>
              <a:ext uri="{FF2B5EF4-FFF2-40B4-BE49-F238E27FC236}">
                <a16:creationId xmlns:a16="http://schemas.microsoft.com/office/drawing/2014/main" id="{E7882C90-EA98-3042-86F9-EF3BC7F3938E}"/>
              </a:ext>
            </a:extLst>
          </p:cNvPr>
          <p:cNvSpPr/>
          <p:nvPr/>
        </p:nvSpPr>
        <p:spPr>
          <a:xfrm>
            <a:off x="6014849" y="4414795"/>
            <a:ext cx="1828800" cy="96587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t>Backend SESAM-Kunde</a:t>
            </a:r>
          </a:p>
        </p:txBody>
      </p:sp>
      <p:cxnSp>
        <p:nvCxnSpPr>
          <p:cNvPr id="11" name="Gerade Verbindung mit Pfeil 10">
            <a:extLst>
              <a:ext uri="{FF2B5EF4-FFF2-40B4-BE49-F238E27FC236}">
                <a16:creationId xmlns:a16="http://schemas.microsoft.com/office/drawing/2014/main" id="{9369ABB8-0E6C-4C4B-9B3E-54405DC31F04}"/>
              </a:ext>
            </a:extLst>
          </p:cNvPr>
          <p:cNvCxnSpPr/>
          <p:nvPr/>
        </p:nvCxnSpPr>
        <p:spPr>
          <a:xfrm flipV="1">
            <a:off x="6929249" y="2497162"/>
            <a:ext cx="0" cy="1897629"/>
          </a:xfrm>
          <a:prstGeom prst="straightConnector1">
            <a:avLst/>
          </a:prstGeom>
          <a:ln w="44450">
            <a:solidFill>
              <a:srgbClr val="55545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2F0D87B-755A-4B4D-A0F1-048419CF7109}"/>
              </a:ext>
            </a:extLst>
          </p:cNvPr>
          <p:cNvCxnSpPr>
            <a:cxnSpLocks/>
          </p:cNvCxnSpPr>
          <p:nvPr/>
        </p:nvCxnSpPr>
        <p:spPr>
          <a:xfrm>
            <a:off x="7118273" y="2497162"/>
            <a:ext cx="0" cy="1897629"/>
          </a:xfrm>
          <a:prstGeom prst="straightConnector1">
            <a:avLst/>
          </a:prstGeom>
          <a:ln w="44450">
            <a:solidFill>
              <a:srgbClr val="EF7D1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17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7</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fik 5" descr="Ein Bild, das Spielzeug enthält.&#10;&#10;Automatisch generierte Beschreibung">
            <a:extLst>
              <a:ext uri="{FF2B5EF4-FFF2-40B4-BE49-F238E27FC236}">
                <a16:creationId xmlns:a16="http://schemas.microsoft.com/office/drawing/2014/main" id="{5C2FF39A-1741-EF4B-A592-CF834E0C05BC}"/>
              </a:ext>
            </a:extLst>
          </p:cNvPr>
          <p:cNvPicPr>
            <a:picLocks noChangeAspect="1"/>
          </p:cNvPicPr>
          <p:nvPr/>
        </p:nvPicPr>
        <p:blipFill>
          <a:blip r:embed="rId3"/>
          <a:stretch>
            <a:fillRect/>
          </a:stretch>
        </p:blipFill>
        <p:spPr>
          <a:xfrm>
            <a:off x="5254453" y="1010996"/>
            <a:ext cx="3341778" cy="3079679"/>
          </a:xfrm>
          <a:prstGeom prst="rect">
            <a:avLst/>
          </a:prstGeom>
          <a:ln>
            <a:noFill/>
          </a:ln>
          <a:effectLst>
            <a:outerShdw blurRad="190500" algn="tl" rotWithShape="0">
              <a:srgbClr val="000000">
                <a:alpha val="70000"/>
              </a:srgbClr>
            </a:outerShdw>
          </a:effectLst>
        </p:spPr>
      </p:pic>
      <p:pic>
        <p:nvPicPr>
          <p:cNvPr id="7" name="Grafik 6" descr="Ein Bild, das drinnen, Kühlschrank, sitzend, Computer enthält.&#10;&#10;Automatisch generierte Beschreibung">
            <a:extLst>
              <a:ext uri="{FF2B5EF4-FFF2-40B4-BE49-F238E27FC236}">
                <a16:creationId xmlns:a16="http://schemas.microsoft.com/office/drawing/2014/main" id="{D4186AA3-5834-1C45-BE59-0FCCF1E730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8675" y="1010996"/>
            <a:ext cx="1855778" cy="3079679"/>
          </a:xfrm>
          <a:prstGeom prst="rect">
            <a:avLst/>
          </a:prstGeom>
          <a:ln>
            <a:noFill/>
          </a:ln>
          <a:effectLst>
            <a:outerShdw blurRad="190500" algn="tl" rotWithShape="0">
              <a:srgbClr val="000000">
                <a:alpha val="70000"/>
              </a:srgbClr>
            </a:outerShdw>
          </a:effectLst>
        </p:spPr>
      </p:pic>
      <p:sp>
        <p:nvSpPr>
          <p:cNvPr id="8" name="Rechteck 7">
            <a:extLst>
              <a:ext uri="{FF2B5EF4-FFF2-40B4-BE49-F238E27FC236}">
                <a16:creationId xmlns:a16="http://schemas.microsoft.com/office/drawing/2014/main" id="{D56A6336-0BF4-8D49-B9A1-B9D6892666E6}"/>
              </a:ext>
            </a:extLst>
          </p:cNvPr>
          <p:cNvSpPr/>
          <p:nvPr/>
        </p:nvSpPr>
        <p:spPr>
          <a:xfrm>
            <a:off x="8952656" y="1548731"/>
            <a:ext cx="3037233" cy="22938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a:solidFill>
                  <a:schemeClr val="tx1"/>
                </a:solidFill>
              </a:rPr>
              <a:t>Produktbeispiel:  SESAM </a:t>
            </a:r>
            <a:r>
              <a:rPr lang="de-DE" sz="1050" b="1" err="1">
                <a:solidFill>
                  <a:schemeClr val="tx1"/>
                </a:solidFill>
              </a:rPr>
              <a:t>HomeBox</a:t>
            </a:r>
            <a:r>
              <a:rPr lang="de-DE" sz="1050" b="1">
                <a:solidFill>
                  <a:schemeClr val="tx1"/>
                </a:solidFill>
              </a:rPr>
              <a:t> XXL</a:t>
            </a:r>
          </a:p>
        </p:txBody>
      </p:sp>
      <p:sp>
        <p:nvSpPr>
          <p:cNvPr id="11" name="Textfeld 10">
            <a:extLst>
              <a:ext uri="{FF2B5EF4-FFF2-40B4-BE49-F238E27FC236}">
                <a16:creationId xmlns:a16="http://schemas.microsoft.com/office/drawing/2014/main" id="{773A2316-5705-F248-9CD3-BA96F35A09B3}"/>
              </a:ext>
            </a:extLst>
          </p:cNvPr>
          <p:cNvSpPr txBox="1"/>
          <p:nvPr/>
        </p:nvSpPr>
        <p:spPr>
          <a:xfrm>
            <a:off x="2118186" y="198751"/>
            <a:ext cx="6774611" cy="584775"/>
          </a:xfrm>
          <a:prstGeom prst="rect">
            <a:avLst/>
          </a:prstGeom>
          <a:noFill/>
        </p:spPr>
        <p:txBody>
          <a:bodyPr wrap="none" rtlCol="0">
            <a:spAutoFit/>
          </a:bodyPr>
          <a:lstStyle/>
          <a:p>
            <a:r>
              <a:rPr lang="de-DE" sz="3200" b="1">
                <a:latin typeface="Dosis" pitchFamily="2" charset="77"/>
              </a:rPr>
              <a:t>Individuelle Boxen nach Kundenwunsch</a:t>
            </a:r>
          </a:p>
        </p:txBody>
      </p:sp>
      <p:sp>
        <p:nvSpPr>
          <p:cNvPr id="12" name="Rechteck 11">
            <a:extLst>
              <a:ext uri="{FF2B5EF4-FFF2-40B4-BE49-F238E27FC236}">
                <a16:creationId xmlns:a16="http://schemas.microsoft.com/office/drawing/2014/main" id="{86BC8DB2-CCA4-0E43-B5C2-57C7315EEA4C}"/>
              </a:ext>
            </a:extLst>
          </p:cNvPr>
          <p:cNvSpPr/>
          <p:nvPr/>
        </p:nvSpPr>
        <p:spPr>
          <a:xfrm>
            <a:off x="67290" y="1543389"/>
            <a:ext cx="3037233" cy="22938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a:solidFill>
                  <a:schemeClr val="tx1"/>
                </a:solidFill>
              </a:rPr>
              <a:t>Produktbeispiel: SESAM Metallbox </a:t>
            </a:r>
          </a:p>
        </p:txBody>
      </p:sp>
      <p:sp>
        <p:nvSpPr>
          <p:cNvPr id="13" name="Textfeld 12">
            <a:extLst>
              <a:ext uri="{FF2B5EF4-FFF2-40B4-BE49-F238E27FC236}">
                <a16:creationId xmlns:a16="http://schemas.microsoft.com/office/drawing/2014/main" id="{FB673CCC-11EF-2A49-9933-5FA3C54F6EFC}"/>
              </a:ext>
            </a:extLst>
          </p:cNvPr>
          <p:cNvSpPr txBox="1"/>
          <p:nvPr/>
        </p:nvSpPr>
        <p:spPr>
          <a:xfrm>
            <a:off x="9050357" y="1772772"/>
            <a:ext cx="2427770" cy="2292935"/>
          </a:xfrm>
          <a:prstGeom prst="rect">
            <a:avLst/>
          </a:prstGeom>
          <a:noFill/>
        </p:spPr>
        <p:txBody>
          <a:bodyPr wrap="square" rtlCol="0" anchor="t">
            <a:spAutoFit/>
          </a:bodyPr>
          <a:lstStyle>
            <a:defPPr>
              <a:defRPr lang="de-DE"/>
            </a:defPPr>
            <a:lvl1pPr>
              <a:defRPr sz="1100"/>
            </a:lvl1pPr>
          </a:lstStyle>
          <a:p>
            <a:endParaRPr lang="de-DE"/>
          </a:p>
          <a:p>
            <a:pPr marL="457200" indent="-457200">
              <a:buFont typeface="Arial" panose="020B0604020202020204" pitchFamily="34" charset="0"/>
              <a:buChar char="•"/>
            </a:pPr>
            <a:r>
              <a:rPr lang="de-DE"/>
              <a:t>Innenabmessung:</a:t>
            </a:r>
            <a:br>
              <a:rPr lang="de-DE"/>
            </a:br>
            <a:r>
              <a:rPr lang="de-DE"/>
              <a:t>- B x H x T - 113x175x150cm</a:t>
            </a:r>
            <a:br>
              <a:rPr lang="de-DE"/>
            </a:br>
            <a:r>
              <a:rPr lang="de-DE"/>
              <a:t>- Ca. 3.000 Liter</a:t>
            </a:r>
          </a:p>
          <a:p>
            <a:pPr marL="457200" indent="-457200">
              <a:buFont typeface="Arial" panose="020B0604020202020204" pitchFamily="34" charset="0"/>
              <a:buChar char="•"/>
            </a:pPr>
            <a:endParaRPr lang="de-DE"/>
          </a:p>
          <a:p>
            <a:pPr marL="457200" indent="-457200">
              <a:buFont typeface="Arial" panose="020B0604020202020204" pitchFamily="34" charset="0"/>
              <a:buChar char="•"/>
            </a:pPr>
            <a:r>
              <a:rPr lang="de-DE"/>
              <a:t>Beispielhafte Erweiterungen:</a:t>
            </a:r>
            <a:br>
              <a:rPr lang="de-DE"/>
            </a:br>
            <a:br>
              <a:rPr lang="de-DE"/>
            </a:br>
            <a:r>
              <a:rPr lang="de-DE"/>
              <a:t>- Tiefe kann in 0,5m Schritten bis max. 3m erweitert werden.</a:t>
            </a:r>
            <a:br>
              <a:rPr lang="de-DE"/>
            </a:br>
            <a:br>
              <a:rPr lang="de-DE"/>
            </a:br>
            <a:r>
              <a:rPr lang="de-DE"/>
              <a:t>- Je nach Bedarf kann die Box mit oder ohne Bodenplatte geliefert werden.</a:t>
            </a:r>
          </a:p>
        </p:txBody>
      </p:sp>
      <p:sp>
        <p:nvSpPr>
          <p:cNvPr id="15" name="Textfeld 14">
            <a:extLst>
              <a:ext uri="{FF2B5EF4-FFF2-40B4-BE49-F238E27FC236}">
                <a16:creationId xmlns:a16="http://schemas.microsoft.com/office/drawing/2014/main" id="{AA7CB507-2DFF-FB4D-92A4-EF651EF17C24}"/>
              </a:ext>
            </a:extLst>
          </p:cNvPr>
          <p:cNvSpPr txBox="1"/>
          <p:nvPr/>
        </p:nvSpPr>
        <p:spPr>
          <a:xfrm>
            <a:off x="202111" y="1772772"/>
            <a:ext cx="3190209" cy="3662541"/>
          </a:xfrm>
          <a:prstGeom prst="rect">
            <a:avLst/>
          </a:prstGeom>
          <a:noFill/>
        </p:spPr>
        <p:txBody>
          <a:bodyPr wrap="square" rtlCol="0" anchor="t">
            <a:spAutoFit/>
          </a:bodyPr>
          <a:lstStyle/>
          <a:p>
            <a:endParaRPr lang="de-DE" sz="1100"/>
          </a:p>
          <a:p>
            <a:pPr marL="457200" indent="-457200">
              <a:buFont typeface="Arial" panose="020B0604020202020204" pitchFamily="34" charset="0"/>
              <a:buChar char="•"/>
            </a:pPr>
            <a:r>
              <a:rPr lang="de-DE" sz="1100"/>
              <a:t>Innenabmessung:</a:t>
            </a:r>
            <a:br>
              <a:rPr lang="de-DE" sz="1100"/>
            </a:br>
            <a:r>
              <a:rPr lang="de-DE" sz="1100"/>
              <a:t>- B x H x T – 51,5x107x39,5cm</a:t>
            </a:r>
            <a:br>
              <a:rPr lang="de-DE" sz="1100"/>
            </a:br>
            <a:r>
              <a:rPr lang="de-DE" sz="1100"/>
              <a:t>- 217 Liter </a:t>
            </a:r>
          </a:p>
          <a:p>
            <a:pPr marL="457200" indent="-457200">
              <a:buFont typeface="Arial" panose="020B0604020202020204" pitchFamily="34" charset="0"/>
              <a:buChar char="•"/>
            </a:pPr>
            <a:endParaRPr lang="de-DE" sz="1100"/>
          </a:p>
          <a:p>
            <a:pPr marL="457200" indent="-457200">
              <a:buFont typeface="Arial" panose="020B0604020202020204" pitchFamily="34" charset="0"/>
              <a:buChar char="•"/>
            </a:pPr>
            <a:r>
              <a:rPr lang="de-DE" sz="1100"/>
              <a:t>- Lichtes Maß Türöffnung: </a:t>
            </a:r>
            <a:br>
              <a:rPr lang="de-DE" sz="1100"/>
            </a:br>
            <a:r>
              <a:rPr lang="de-DE" sz="1100"/>
              <a:t>   B 46,5 cm x H 91 cm</a:t>
            </a:r>
            <a:br>
              <a:rPr lang="de-DE" sz="1100"/>
            </a:br>
            <a:endParaRPr lang="de-DE" sz="1100"/>
          </a:p>
          <a:p>
            <a:pPr marL="457200" indent="-457200">
              <a:buFont typeface="Arial" panose="020B0604020202020204" pitchFamily="34" charset="0"/>
              <a:buChar char="•"/>
            </a:pPr>
            <a:r>
              <a:rPr lang="de-DE" sz="1100"/>
              <a:t>Maße gesamt: B 52 cm x T 42 cm</a:t>
            </a:r>
          </a:p>
          <a:p>
            <a:endParaRPr lang="de-DE" sz="1100"/>
          </a:p>
          <a:p>
            <a:pPr marL="457200" indent="-457200">
              <a:buFont typeface="Arial" panose="020B0604020202020204" pitchFamily="34" charset="0"/>
              <a:buChar char="•"/>
            </a:pPr>
            <a:r>
              <a:rPr lang="de-DE" sz="1100"/>
              <a:t>Gesamthöhe: 120,0 cm</a:t>
            </a:r>
          </a:p>
          <a:p>
            <a:endParaRPr lang="de-DE" sz="1100"/>
          </a:p>
          <a:p>
            <a:pPr marL="457200" indent="-457200">
              <a:buFont typeface="Arial" panose="020B0604020202020204" pitchFamily="34" charset="0"/>
              <a:buChar char="•"/>
            </a:pPr>
            <a:r>
              <a:rPr lang="de-DE" sz="1100"/>
              <a:t>Beispielhafte Erweiterungen:</a:t>
            </a:r>
            <a:br>
              <a:rPr lang="de-DE" sz="1100"/>
            </a:br>
            <a:r>
              <a:rPr lang="de-DE" sz="1100"/>
              <a:t>- kombinierbar mit Briefmodul</a:t>
            </a:r>
            <a:br>
              <a:rPr lang="de-DE" sz="1100"/>
            </a:br>
            <a:r>
              <a:rPr lang="de-DE" sz="1100"/>
              <a:t>- kombinierbar mit Klingelmodul</a:t>
            </a:r>
            <a:br>
              <a:rPr lang="de-DE" sz="1100"/>
            </a:br>
            <a:r>
              <a:rPr lang="de-DE" sz="1100"/>
              <a:t>- kombinierbar mit Zeitungsmodul</a:t>
            </a:r>
          </a:p>
          <a:p>
            <a:endParaRPr lang="de-DE" sz="1400"/>
          </a:p>
          <a:p>
            <a:br>
              <a:rPr lang="de-DE" sz="1400"/>
            </a:br>
            <a:br>
              <a:rPr lang="de-DE" sz="1400"/>
            </a:br>
            <a:endParaRPr lang="de-DE" sz="1400">
              <a:cs typeface="Calibri"/>
            </a:endParaRPr>
          </a:p>
        </p:txBody>
      </p:sp>
      <p:pic>
        <p:nvPicPr>
          <p:cNvPr id="16" name="Inhaltsplatzhalter 10">
            <a:extLst>
              <a:ext uri="{FF2B5EF4-FFF2-40B4-BE49-F238E27FC236}">
                <a16:creationId xmlns:a16="http://schemas.microsoft.com/office/drawing/2014/main" id="{80060579-955A-DD4B-BE14-CCBB4D4E644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602" y="87090"/>
            <a:ext cx="1290385" cy="1290385"/>
          </a:xfrm>
          <a:prstGeom prst="rect">
            <a:avLst/>
          </a:prstGeom>
        </p:spPr>
      </p:pic>
      <p:pic>
        <p:nvPicPr>
          <p:cNvPr id="17" name="Grafik 16">
            <a:extLst>
              <a:ext uri="{FF2B5EF4-FFF2-40B4-BE49-F238E27FC236}">
                <a16:creationId xmlns:a16="http://schemas.microsoft.com/office/drawing/2014/main" id="{7F40AD15-1A7E-AD4B-88FE-54A705AD64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8" name="Textfeld 17">
            <a:extLst>
              <a:ext uri="{FF2B5EF4-FFF2-40B4-BE49-F238E27FC236}">
                <a16:creationId xmlns:a16="http://schemas.microsoft.com/office/drawing/2014/main" id="{645CF9F1-6A5F-D94B-ADA1-E2216C9A0F81}"/>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hteck 8">
            <a:extLst>
              <a:ext uri="{FF2B5EF4-FFF2-40B4-BE49-F238E27FC236}">
                <a16:creationId xmlns:a16="http://schemas.microsoft.com/office/drawing/2014/main" id="{2AA2B2CB-C12A-AE48-9D0D-F37183D4C653}"/>
              </a:ext>
            </a:extLst>
          </p:cNvPr>
          <p:cNvSpPr/>
          <p:nvPr/>
        </p:nvSpPr>
        <p:spPr>
          <a:xfrm>
            <a:off x="3398675" y="4073654"/>
            <a:ext cx="5197556" cy="196386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1000" b="1" u="sng">
                <a:solidFill>
                  <a:schemeClr val="tx1"/>
                </a:solidFill>
              </a:rPr>
              <a:t>Kurzbeschreibung </a:t>
            </a:r>
          </a:p>
          <a:p>
            <a:pPr fontAlgn="base"/>
            <a:r>
              <a:rPr lang="de-DE" sz="1000">
                <a:solidFill>
                  <a:schemeClr val="tx1"/>
                </a:solidFill>
              </a:rPr>
              <a:t>Wir machen individuelle Paketboxen smart! </a:t>
            </a:r>
            <a:br>
              <a:rPr lang="de-DE" sz="1000">
                <a:solidFill>
                  <a:schemeClr val="tx1"/>
                </a:solidFill>
              </a:rPr>
            </a:br>
            <a:r>
              <a:rPr lang="de-DE" sz="1000">
                <a:solidFill>
                  <a:schemeClr val="tx1"/>
                </a:solidFill>
              </a:rPr>
              <a:t>Überträgt die Elektronik von Sesam auf individuelle Boxgehäuse unserer Partner aus dem Metallbau.</a:t>
            </a:r>
            <a:br>
              <a:rPr lang="de-DE" sz="1050">
                <a:solidFill>
                  <a:schemeClr val="tx1"/>
                </a:solidFill>
              </a:rPr>
            </a:br>
            <a:br>
              <a:rPr lang="de-DE" sz="1050">
                <a:solidFill>
                  <a:schemeClr val="tx1"/>
                </a:solidFill>
              </a:rPr>
            </a:br>
            <a:r>
              <a:rPr lang="de-DE" sz="1000" b="1" u="sng">
                <a:solidFill>
                  <a:schemeClr val="tx1"/>
                </a:solidFill>
              </a:rPr>
              <a:t>Maße der Box</a:t>
            </a:r>
          </a:p>
          <a:p>
            <a:pPr fontAlgn="base"/>
            <a:r>
              <a:rPr lang="de-DE" sz="1000">
                <a:solidFill>
                  <a:schemeClr val="tx1"/>
                </a:solidFill>
              </a:rPr>
              <a:t>Die Größe, Farbe und Beschaffenheit der Metallboxen kann individuell gestaltet werden. – Preise auf Anfrage.</a:t>
            </a:r>
          </a:p>
          <a:p>
            <a:pPr fontAlgn="base"/>
            <a:endParaRPr lang="de-DE" sz="1050">
              <a:solidFill>
                <a:schemeClr val="tx1"/>
              </a:solidFill>
            </a:endParaRPr>
          </a:p>
          <a:p>
            <a:pPr fontAlgn="base"/>
            <a:r>
              <a:rPr lang="de-DE" sz="1000" b="1" u="sng">
                <a:solidFill>
                  <a:srgbClr val="FF0000"/>
                </a:solidFill>
              </a:rPr>
              <a:t>Hinweis:</a:t>
            </a:r>
          </a:p>
          <a:p>
            <a:pPr fontAlgn="base"/>
            <a:r>
              <a:rPr lang="de-DE" sz="1000">
                <a:solidFill>
                  <a:srgbClr val="FF0000"/>
                </a:solidFill>
              </a:rPr>
              <a:t>Die oben aufgezeigten Lösungen dienen lediglich als Praxis-Beispiel. </a:t>
            </a:r>
            <a:br>
              <a:rPr lang="de-DE" sz="1000">
                <a:solidFill>
                  <a:srgbClr val="FF0000"/>
                </a:solidFill>
              </a:rPr>
            </a:br>
            <a:r>
              <a:rPr lang="de-DE" sz="1000">
                <a:solidFill>
                  <a:srgbClr val="FF0000"/>
                </a:solidFill>
              </a:rPr>
              <a:t>Natürlich können auch komplett andersartige Boxen konstruiert werden.</a:t>
            </a:r>
          </a:p>
        </p:txBody>
      </p:sp>
      <p:sp>
        <p:nvSpPr>
          <p:cNvPr id="2" name="Textfeld 1">
            <a:extLst>
              <a:ext uri="{FF2B5EF4-FFF2-40B4-BE49-F238E27FC236}">
                <a16:creationId xmlns:a16="http://schemas.microsoft.com/office/drawing/2014/main" id="{FB2F076D-E399-2F63-D2AB-DE999145E495}"/>
              </a:ext>
            </a:extLst>
          </p:cNvPr>
          <p:cNvSpPr txBox="1"/>
          <p:nvPr/>
        </p:nvSpPr>
        <p:spPr>
          <a:xfrm>
            <a:off x="9198950" y="5173703"/>
            <a:ext cx="2175467" cy="523220"/>
          </a:xfrm>
          <a:prstGeom prst="rect">
            <a:avLst/>
          </a:prstGeom>
          <a:noFill/>
        </p:spPr>
        <p:txBody>
          <a:bodyPr wrap="none" rtlCol="0">
            <a:spAutoFit/>
          </a:bodyPr>
          <a:lstStyle/>
          <a:p>
            <a:r>
              <a:rPr lang="de-DE" sz="1400"/>
              <a:t>je nach Ausführung </a:t>
            </a:r>
          </a:p>
          <a:p>
            <a:r>
              <a:rPr lang="de-DE" sz="1400"/>
              <a:t>Zwischen 3.500 und 4.500€</a:t>
            </a:r>
          </a:p>
        </p:txBody>
      </p:sp>
      <p:sp>
        <p:nvSpPr>
          <p:cNvPr id="3" name="Textfeld 2">
            <a:extLst>
              <a:ext uri="{FF2B5EF4-FFF2-40B4-BE49-F238E27FC236}">
                <a16:creationId xmlns:a16="http://schemas.microsoft.com/office/drawing/2014/main" id="{FED6ADC7-F26B-4FD8-A6ED-338C1E8004A4}"/>
              </a:ext>
            </a:extLst>
          </p:cNvPr>
          <p:cNvSpPr txBox="1"/>
          <p:nvPr/>
        </p:nvSpPr>
        <p:spPr>
          <a:xfrm>
            <a:off x="689340" y="5298451"/>
            <a:ext cx="954107" cy="307777"/>
          </a:xfrm>
          <a:prstGeom prst="rect">
            <a:avLst/>
          </a:prstGeom>
          <a:noFill/>
        </p:spPr>
        <p:txBody>
          <a:bodyPr wrap="none" rtlCol="0">
            <a:spAutoFit/>
          </a:bodyPr>
          <a:lstStyle/>
          <a:p>
            <a:r>
              <a:rPr lang="de-DE" sz="1400"/>
              <a:t>Ca. 1.200€</a:t>
            </a:r>
          </a:p>
        </p:txBody>
      </p:sp>
    </p:spTree>
    <p:extLst>
      <p:ext uri="{BB962C8B-B14F-4D97-AF65-F5344CB8AC3E}">
        <p14:creationId xmlns:p14="http://schemas.microsoft.com/office/powerpoint/2010/main" val="62587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8</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Inhaltsplatzhalter 10">
            <a:extLst>
              <a:ext uri="{FF2B5EF4-FFF2-40B4-BE49-F238E27FC236}">
                <a16:creationId xmlns:a16="http://schemas.microsoft.com/office/drawing/2014/main" id="{6825E438-9AC5-3246-A1D1-F4033B78E6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sp>
        <p:nvSpPr>
          <p:cNvPr id="10" name="Textfeld 9">
            <a:extLst>
              <a:ext uri="{FF2B5EF4-FFF2-40B4-BE49-F238E27FC236}">
                <a16:creationId xmlns:a16="http://schemas.microsoft.com/office/drawing/2014/main" id="{0780BC29-5267-294D-BCA7-C19D02F01A80}"/>
              </a:ext>
            </a:extLst>
          </p:cNvPr>
          <p:cNvSpPr txBox="1"/>
          <p:nvPr/>
        </p:nvSpPr>
        <p:spPr>
          <a:xfrm>
            <a:off x="2340000" y="180000"/>
            <a:ext cx="4147289" cy="584775"/>
          </a:xfrm>
          <a:prstGeom prst="rect">
            <a:avLst/>
          </a:prstGeom>
          <a:noFill/>
        </p:spPr>
        <p:txBody>
          <a:bodyPr wrap="none" rtlCol="0">
            <a:spAutoFit/>
          </a:bodyPr>
          <a:lstStyle/>
          <a:p>
            <a:r>
              <a:rPr lang="de-DE" sz="3200" b="1">
                <a:latin typeface="Dosis" pitchFamily="2" charset="77"/>
              </a:rPr>
              <a:t>Der SESAM Smart Entry</a:t>
            </a:r>
          </a:p>
        </p:txBody>
      </p:sp>
      <p:sp>
        <p:nvSpPr>
          <p:cNvPr id="11" name="Textfeld 10">
            <a:extLst>
              <a:ext uri="{FF2B5EF4-FFF2-40B4-BE49-F238E27FC236}">
                <a16:creationId xmlns:a16="http://schemas.microsoft.com/office/drawing/2014/main" id="{2AE2F179-D5F0-BA40-B1E7-B29A12008F2C}"/>
              </a:ext>
            </a:extLst>
          </p:cNvPr>
          <p:cNvSpPr txBox="1"/>
          <p:nvPr/>
        </p:nvSpPr>
        <p:spPr>
          <a:xfrm>
            <a:off x="1563935" y="906231"/>
            <a:ext cx="6824691" cy="2092881"/>
          </a:xfrm>
          <a:prstGeom prst="rect">
            <a:avLst/>
          </a:prstGeom>
          <a:noFill/>
        </p:spPr>
        <p:txBody>
          <a:bodyPr wrap="square" rtlCol="0">
            <a:spAutoFit/>
          </a:bodyPr>
          <a:lstStyle/>
          <a:p>
            <a:pPr marL="457200" indent="-457200">
              <a:buFont typeface="Arial" panose="020B0604020202020204" pitchFamily="34" charset="0"/>
              <a:buChar char="•"/>
            </a:pPr>
            <a:r>
              <a:rPr lang="de-DE" sz="1600"/>
              <a:t>Überträgt die Technologie der SESAM </a:t>
            </a:r>
            <a:r>
              <a:rPr lang="de-DE" sz="1600" err="1"/>
              <a:t>HomeBox</a:t>
            </a:r>
            <a:r>
              <a:rPr lang="de-DE" sz="1600"/>
              <a:t> auf jedes herkömmliche elektronische Schloss</a:t>
            </a:r>
          </a:p>
          <a:p>
            <a:pPr marL="285750" indent="-285750">
              <a:buFont typeface="Arial" panose="020B0604020202020204" pitchFamily="34" charset="0"/>
              <a:buChar char="•"/>
            </a:pPr>
            <a:endParaRPr lang="de-DE" sz="1600"/>
          </a:p>
          <a:p>
            <a:pPr marL="457200" indent="-457200">
              <a:buFont typeface="Arial" panose="020B0604020202020204" pitchFamily="34" charset="0"/>
              <a:buChar char="•"/>
            </a:pPr>
            <a:r>
              <a:rPr lang="de-DE" sz="1600"/>
              <a:t>Egal ob Tür, Rolltor, Schiebetor oder Schließfach, alles geht!</a:t>
            </a:r>
          </a:p>
          <a:p>
            <a:pPr marL="457200" indent="-457200">
              <a:buFont typeface="Arial" panose="020B0604020202020204" pitchFamily="34" charset="0"/>
              <a:buChar char="•"/>
            </a:pPr>
            <a:endParaRPr lang="de-DE" sz="1600"/>
          </a:p>
          <a:p>
            <a:pPr marL="457200" indent="-457200">
              <a:buFont typeface="Arial" panose="020B0604020202020204" pitchFamily="34" charset="0"/>
              <a:buChar char="•"/>
            </a:pPr>
            <a:r>
              <a:rPr lang="de-DE" sz="1600"/>
              <a:t>dokumentiert jede Öffnung mit dem dazugehörigen Code. Somit kann immer zurückverfolgt werden, wann und von wem geöffnet wurde.</a:t>
            </a:r>
          </a:p>
          <a:p>
            <a:r>
              <a:rPr lang="de-DE"/>
              <a:t> </a:t>
            </a:r>
          </a:p>
        </p:txBody>
      </p:sp>
      <p:pic>
        <p:nvPicPr>
          <p:cNvPr id="16" name="Grafik 15" descr="Ein Bild, das Zeichnung enthält.&#10;&#10;Automatisch generierte Beschreibung">
            <a:extLst>
              <a:ext uri="{FF2B5EF4-FFF2-40B4-BE49-F238E27FC236}">
                <a16:creationId xmlns:a16="http://schemas.microsoft.com/office/drawing/2014/main" id="{83E481BD-EBBB-4E46-84FB-A5B1F70205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3058" y="3886724"/>
            <a:ext cx="5747341" cy="1834728"/>
          </a:xfrm>
          <a:prstGeom prst="rect">
            <a:avLst/>
          </a:prstGeom>
        </p:spPr>
      </p:pic>
      <p:sp>
        <p:nvSpPr>
          <p:cNvPr id="17" name="Textfeld 16">
            <a:extLst>
              <a:ext uri="{FF2B5EF4-FFF2-40B4-BE49-F238E27FC236}">
                <a16:creationId xmlns:a16="http://schemas.microsoft.com/office/drawing/2014/main" id="{AD77F8B7-4085-F046-B3A9-C21F3457617B}"/>
              </a:ext>
            </a:extLst>
          </p:cNvPr>
          <p:cNvSpPr txBox="1"/>
          <p:nvPr/>
        </p:nvSpPr>
        <p:spPr>
          <a:xfrm>
            <a:off x="4160975" y="3689691"/>
            <a:ext cx="4178852" cy="276999"/>
          </a:xfrm>
          <a:prstGeom prst="rect">
            <a:avLst/>
          </a:prstGeom>
          <a:noFill/>
        </p:spPr>
        <p:txBody>
          <a:bodyPr wrap="square" rtlCol="0">
            <a:spAutoFit/>
          </a:bodyPr>
          <a:lstStyle/>
          <a:p>
            <a:r>
              <a:rPr lang="de-DE" sz="1200"/>
              <a:t>Auch beim Smart Entry unverändert:</a:t>
            </a:r>
          </a:p>
        </p:txBody>
      </p:sp>
      <p:pic>
        <p:nvPicPr>
          <p:cNvPr id="22" name="Grafik 21" descr="Ein Bild, das Text, orange, schwarz, schließen enthält.&#10;&#10;Automatisch generierte Beschreibung">
            <a:extLst>
              <a:ext uri="{FF2B5EF4-FFF2-40B4-BE49-F238E27FC236}">
                <a16:creationId xmlns:a16="http://schemas.microsoft.com/office/drawing/2014/main" id="{37558D5C-2D24-3B4C-B838-7B49E1C505B8}"/>
              </a:ext>
            </a:extLst>
          </p:cNvPr>
          <p:cNvPicPr>
            <a:picLocks noChangeAspect="1"/>
          </p:cNvPicPr>
          <p:nvPr/>
        </p:nvPicPr>
        <p:blipFill>
          <a:blip r:embed="rId7"/>
          <a:stretch>
            <a:fillRect/>
          </a:stretch>
        </p:blipFill>
        <p:spPr>
          <a:xfrm>
            <a:off x="9909812" y="402658"/>
            <a:ext cx="1821175" cy="2596454"/>
          </a:xfrm>
          <a:prstGeom prst="rect">
            <a:avLst/>
          </a:prstGeom>
        </p:spPr>
      </p:pic>
      <p:pic>
        <p:nvPicPr>
          <p:cNvPr id="23" name="Grafik 22" descr="Ein Bild, das Text, drinnen, Elektronik, verschieden enthält.&#10;&#10;Automatisch generierte Beschreibung">
            <a:extLst>
              <a:ext uri="{FF2B5EF4-FFF2-40B4-BE49-F238E27FC236}">
                <a16:creationId xmlns:a16="http://schemas.microsoft.com/office/drawing/2014/main" id="{07C20F2A-F0A8-A44A-8E1F-72356DE6A9C1}"/>
              </a:ext>
            </a:extLst>
          </p:cNvPr>
          <p:cNvPicPr>
            <a:picLocks noChangeAspect="1"/>
          </p:cNvPicPr>
          <p:nvPr/>
        </p:nvPicPr>
        <p:blipFill>
          <a:blip r:embed="rId8"/>
          <a:stretch>
            <a:fillRect/>
          </a:stretch>
        </p:blipFill>
        <p:spPr>
          <a:xfrm>
            <a:off x="626238" y="3267476"/>
            <a:ext cx="1901809" cy="2563308"/>
          </a:xfrm>
          <a:prstGeom prst="rect">
            <a:avLst/>
          </a:prstGeom>
        </p:spPr>
      </p:pic>
    </p:spTree>
    <p:extLst>
      <p:ext uri="{BB962C8B-B14F-4D97-AF65-F5344CB8AC3E}">
        <p14:creationId xmlns:p14="http://schemas.microsoft.com/office/powerpoint/2010/main" val="143449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8F194CE-4F68-1141-BEAA-85CE62A98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84921"/>
            <a:ext cx="12192000" cy="773079"/>
          </a:xfrm>
          <a:prstGeom prst="rect">
            <a:avLst/>
          </a:prstGeom>
        </p:spPr>
      </p:pic>
      <p:sp>
        <p:nvSpPr>
          <p:cNvPr id="13" name="Textfeld 12">
            <a:extLst>
              <a:ext uri="{FF2B5EF4-FFF2-40B4-BE49-F238E27FC236}">
                <a16:creationId xmlns:a16="http://schemas.microsoft.com/office/drawing/2014/main" id="{495B6CB4-18A4-DC4E-8B38-E829E1C22AC7}"/>
              </a:ext>
            </a:extLst>
          </p:cNvPr>
          <p:cNvSpPr txBox="1"/>
          <p:nvPr/>
        </p:nvSpPr>
        <p:spPr>
          <a:xfrm>
            <a:off x="-1" y="6471460"/>
            <a:ext cx="3286897" cy="369332"/>
          </a:xfrm>
          <a:prstGeom prst="rect">
            <a:avLst/>
          </a:prstGeom>
          <a:noFill/>
        </p:spPr>
        <p:txBody>
          <a:bodyPr wrap="square" rtlCol="0">
            <a:spAutoFit/>
          </a:bodyPr>
          <a:lstStyle/>
          <a:p>
            <a:r>
              <a:rPr lang="de-DE" err="1">
                <a:solidFill>
                  <a:schemeClr val="bg1"/>
                </a:solidFill>
                <a:latin typeface="Open Sans" panose="020B0606030504020204" pitchFamily="34" charset="0"/>
                <a:ea typeface="Open Sans" panose="020B0606030504020204" pitchFamily="34" charset="0"/>
                <a:cs typeface="Open Sans" panose="020B0606030504020204" pitchFamily="34" charset="0"/>
              </a:rPr>
              <a:t>www.sesam-homebox.de</a:t>
            </a:r>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Foliennummernplatzhalter 13">
            <a:extLst>
              <a:ext uri="{FF2B5EF4-FFF2-40B4-BE49-F238E27FC236}">
                <a16:creationId xmlns:a16="http://schemas.microsoft.com/office/drawing/2014/main" id="{73A8ED69-6CA3-F944-836C-BF4FE855ABCD}"/>
              </a:ext>
            </a:extLst>
          </p:cNvPr>
          <p:cNvSpPr>
            <a:spLocks noGrp="1"/>
          </p:cNvSpPr>
          <p:nvPr>
            <p:ph type="sldNum" sz="quarter" idx="12"/>
          </p:nvPr>
        </p:nvSpPr>
        <p:spPr>
          <a:xfrm>
            <a:off x="9448800" y="6471460"/>
            <a:ext cx="2743200" cy="365125"/>
          </a:xfrm>
        </p:spPr>
        <p:txBody>
          <a:bodyPr/>
          <a:lstStyle/>
          <a:p>
            <a:fld id="{55F9EF5E-D859-C342-A427-509CB109FB68}" type="slidenum">
              <a:rPr lang="de-DE" smtClean="0">
                <a:solidFill>
                  <a:schemeClr val="bg1"/>
                </a:solidFill>
                <a:latin typeface="Open Sans" panose="020B0606030504020204" pitchFamily="34" charset="0"/>
                <a:ea typeface="Open Sans" panose="020B0606030504020204" pitchFamily="34" charset="0"/>
                <a:cs typeface="Open Sans" panose="020B0606030504020204" pitchFamily="34" charset="0"/>
              </a:rPr>
              <a:t>9</a:t>
            </a:fld>
            <a:endParaRPr lang="de-DE">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feld 2">
            <a:extLst>
              <a:ext uri="{FF2B5EF4-FFF2-40B4-BE49-F238E27FC236}">
                <a16:creationId xmlns:a16="http://schemas.microsoft.com/office/drawing/2014/main" id="{3B565041-C5D2-AD4B-BE48-94FF41471F75}"/>
              </a:ext>
            </a:extLst>
          </p:cNvPr>
          <p:cNvSpPr txBox="1"/>
          <p:nvPr/>
        </p:nvSpPr>
        <p:spPr>
          <a:xfrm>
            <a:off x="2419564" y="178760"/>
            <a:ext cx="7192995" cy="584775"/>
          </a:xfrm>
          <a:prstGeom prst="rect">
            <a:avLst/>
          </a:prstGeom>
          <a:noFill/>
        </p:spPr>
        <p:txBody>
          <a:bodyPr wrap="none" rtlCol="0">
            <a:spAutoFit/>
          </a:bodyPr>
          <a:lstStyle/>
          <a:p>
            <a:r>
              <a:rPr lang="de-DE" sz="3200" b="1">
                <a:latin typeface="Dosis" pitchFamily="2" charset="77"/>
              </a:rPr>
              <a:t>Anwendungsbeispiele SESAM Smart Entry</a:t>
            </a:r>
          </a:p>
        </p:txBody>
      </p:sp>
      <p:pic>
        <p:nvPicPr>
          <p:cNvPr id="12" name="Inhaltsplatzhalter 10">
            <a:extLst>
              <a:ext uri="{FF2B5EF4-FFF2-40B4-BE49-F238E27FC236}">
                <a16:creationId xmlns:a16="http://schemas.microsoft.com/office/drawing/2014/main" id="{22D52496-0EFE-8748-92CA-7258A21F26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00" y="376414"/>
            <a:ext cx="1290385" cy="1290385"/>
          </a:xfrm>
          <a:prstGeom prst="rect">
            <a:avLst/>
          </a:prstGeom>
        </p:spPr>
      </p:pic>
      <p:pic>
        <p:nvPicPr>
          <p:cNvPr id="4" name="Grafik 3">
            <a:extLst>
              <a:ext uri="{FF2B5EF4-FFF2-40B4-BE49-F238E27FC236}">
                <a16:creationId xmlns:a16="http://schemas.microsoft.com/office/drawing/2014/main" id="{50CCC65D-0EF9-154F-B870-A830F7E7A129}"/>
              </a:ext>
            </a:extLst>
          </p:cNvPr>
          <p:cNvPicPr>
            <a:picLocks noChangeAspect="1"/>
          </p:cNvPicPr>
          <p:nvPr/>
        </p:nvPicPr>
        <p:blipFill>
          <a:blip r:embed="rId6"/>
          <a:stretch>
            <a:fillRect/>
          </a:stretch>
        </p:blipFill>
        <p:spPr>
          <a:xfrm>
            <a:off x="8420603" y="1545530"/>
            <a:ext cx="2914421" cy="1935856"/>
          </a:xfrm>
          <a:prstGeom prst="rect">
            <a:avLst/>
          </a:prstGeom>
        </p:spPr>
      </p:pic>
      <p:pic>
        <p:nvPicPr>
          <p:cNvPr id="5" name="Grafik 4">
            <a:extLst>
              <a:ext uri="{FF2B5EF4-FFF2-40B4-BE49-F238E27FC236}">
                <a16:creationId xmlns:a16="http://schemas.microsoft.com/office/drawing/2014/main" id="{4C535977-1469-A740-94D6-DFD7147EBF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73102" y="4139052"/>
            <a:ext cx="3365500" cy="1752600"/>
          </a:xfrm>
          <a:prstGeom prst="rect">
            <a:avLst/>
          </a:prstGeom>
        </p:spPr>
      </p:pic>
      <p:pic>
        <p:nvPicPr>
          <p:cNvPr id="7" name="Grafik 6">
            <a:extLst>
              <a:ext uri="{FF2B5EF4-FFF2-40B4-BE49-F238E27FC236}">
                <a16:creationId xmlns:a16="http://schemas.microsoft.com/office/drawing/2014/main" id="{814542A6-0543-9C43-96A2-3FE2E74D51A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09912" y="4250033"/>
            <a:ext cx="2729875" cy="1342676"/>
          </a:xfrm>
          <a:prstGeom prst="rect">
            <a:avLst/>
          </a:prstGeom>
        </p:spPr>
      </p:pic>
      <p:pic>
        <p:nvPicPr>
          <p:cNvPr id="8" name="Grafik 7">
            <a:extLst>
              <a:ext uri="{FF2B5EF4-FFF2-40B4-BE49-F238E27FC236}">
                <a16:creationId xmlns:a16="http://schemas.microsoft.com/office/drawing/2014/main" id="{CD9F9583-FD6D-6247-A97C-D2C53B2836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67064" y="1504565"/>
            <a:ext cx="1905000" cy="1905000"/>
          </a:xfrm>
          <a:prstGeom prst="rect">
            <a:avLst/>
          </a:prstGeom>
        </p:spPr>
      </p:pic>
      <p:sp>
        <p:nvSpPr>
          <p:cNvPr id="18" name="Textfeld 17">
            <a:extLst>
              <a:ext uri="{FF2B5EF4-FFF2-40B4-BE49-F238E27FC236}">
                <a16:creationId xmlns:a16="http://schemas.microsoft.com/office/drawing/2014/main" id="{4B1CDBBA-E8D8-F444-ACF9-7210F2B5AA52}"/>
              </a:ext>
            </a:extLst>
          </p:cNvPr>
          <p:cNvSpPr txBox="1"/>
          <p:nvPr/>
        </p:nvSpPr>
        <p:spPr>
          <a:xfrm>
            <a:off x="8987968" y="3788932"/>
            <a:ext cx="1317990" cy="369332"/>
          </a:xfrm>
          <a:prstGeom prst="rect">
            <a:avLst/>
          </a:prstGeom>
          <a:solidFill>
            <a:schemeClr val="tx1"/>
          </a:solidFill>
        </p:spPr>
        <p:txBody>
          <a:bodyPr wrap="none" rtlCol="0">
            <a:spAutoFit/>
          </a:bodyPr>
          <a:lstStyle/>
          <a:p>
            <a:r>
              <a:rPr lang="de-DE" b="1" err="1">
                <a:solidFill>
                  <a:srgbClr val="FF9202"/>
                </a:solidFill>
              </a:rPr>
              <a:t>Schiebetore</a:t>
            </a:r>
            <a:endParaRPr lang="de-DE" b="1">
              <a:solidFill>
                <a:srgbClr val="FF9202"/>
              </a:solidFill>
            </a:endParaRPr>
          </a:p>
        </p:txBody>
      </p:sp>
      <p:sp>
        <p:nvSpPr>
          <p:cNvPr id="21" name="Textfeld 20">
            <a:extLst>
              <a:ext uri="{FF2B5EF4-FFF2-40B4-BE49-F238E27FC236}">
                <a16:creationId xmlns:a16="http://schemas.microsoft.com/office/drawing/2014/main" id="{C9B600E5-5CC9-8B4C-9049-13A28DD457D0}"/>
              </a:ext>
            </a:extLst>
          </p:cNvPr>
          <p:cNvSpPr txBox="1"/>
          <p:nvPr/>
        </p:nvSpPr>
        <p:spPr>
          <a:xfrm>
            <a:off x="8987968" y="1053318"/>
            <a:ext cx="942053" cy="369332"/>
          </a:xfrm>
          <a:prstGeom prst="rect">
            <a:avLst/>
          </a:prstGeom>
          <a:solidFill>
            <a:schemeClr val="tx1"/>
          </a:solidFill>
        </p:spPr>
        <p:txBody>
          <a:bodyPr wrap="none" rtlCol="0">
            <a:spAutoFit/>
          </a:bodyPr>
          <a:lstStyle/>
          <a:p>
            <a:r>
              <a:rPr lang="de-DE" b="1">
                <a:solidFill>
                  <a:srgbClr val="FF9202"/>
                </a:solidFill>
              </a:rPr>
              <a:t>Rolltore</a:t>
            </a:r>
          </a:p>
        </p:txBody>
      </p:sp>
      <p:sp>
        <p:nvSpPr>
          <p:cNvPr id="22" name="Textfeld 21">
            <a:extLst>
              <a:ext uri="{FF2B5EF4-FFF2-40B4-BE49-F238E27FC236}">
                <a16:creationId xmlns:a16="http://schemas.microsoft.com/office/drawing/2014/main" id="{348BE111-10CC-264D-9091-44F0650D29B5}"/>
              </a:ext>
            </a:extLst>
          </p:cNvPr>
          <p:cNvSpPr txBox="1"/>
          <p:nvPr/>
        </p:nvSpPr>
        <p:spPr>
          <a:xfrm>
            <a:off x="2865777" y="2325136"/>
            <a:ext cx="1276055" cy="369332"/>
          </a:xfrm>
          <a:prstGeom prst="rect">
            <a:avLst/>
          </a:prstGeom>
          <a:solidFill>
            <a:schemeClr val="tx1"/>
          </a:solidFill>
        </p:spPr>
        <p:txBody>
          <a:bodyPr wrap="none" rtlCol="0">
            <a:spAutoFit/>
          </a:bodyPr>
          <a:lstStyle/>
          <a:p>
            <a:r>
              <a:rPr lang="de-DE" b="1">
                <a:solidFill>
                  <a:srgbClr val="FF9202"/>
                </a:solidFill>
              </a:rPr>
              <a:t>Türsummer</a:t>
            </a:r>
          </a:p>
        </p:txBody>
      </p:sp>
      <p:sp>
        <p:nvSpPr>
          <p:cNvPr id="23" name="Textfeld 22">
            <a:extLst>
              <a:ext uri="{FF2B5EF4-FFF2-40B4-BE49-F238E27FC236}">
                <a16:creationId xmlns:a16="http://schemas.microsoft.com/office/drawing/2014/main" id="{BC61E42A-8321-0E4C-8314-56DD67BFAFEB}"/>
              </a:ext>
            </a:extLst>
          </p:cNvPr>
          <p:cNvSpPr txBox="1"/>
          <p:nvPr/>
        </p:nvSpPr>
        <p:spPr>
          <a:xfrm>
            <a:off x="909912" y="3769720"/>
            <a:ext cx="2983637" cy="369332"/>
          </a:xfrm>
          <a:prstGeom prst="rect">
            <a:avLst/>
          </a:prstGeom>
          <a:solidFill>
            <a:schemeClr val="tx1"/>
          </a:solidFill>
        </p:spPr>
        <p:txBody>
          <a:bodyPr wrap="none" rtlCol="0">
            <a:spAutoFit/>
          </a:bodyPr>
          <a:lstStyle/>
          <a:p>
            <a:r>
              <a:rPr lang="de-DE" b="1">
                <a:solidFill>
                  <a:srgbClr val="FF9202"/>
                </a:solidFill>
              </a:rPr>
              <a:t>Elektronische Schließsysteme</a:t>
            </a:r>
          </a:p>
        </p:txBody>
      </p:sp>
      <p:cxnSp>
        <p:nvCxnSpPr>
          <p:cNvPr id="25" name="Gerade Verbindung mit Pfeil 24">
            <a:extLst>
              <a:ext uri="{FF2B5EF4-FFF2-40B4-BE49-F238E27FC236}">
                <a16:creationId xmlns:a16="http://schemas.microsoft.com/office/drawing/2014/main" id="{C9CE43BC-50F2-814F-AAA8-5DE6A2B65C4B}"/>
              </a:ext>
            </a:extLst>
          </p:cNvPr>
          <p:cNvCxnSpPr>
            <a:cxnSpLocks/>
          </p:cNvCxnSpPr>
          <p:nvPr/>
        </p:nvCxnSpPr>
        <p:spPr>
          <a:xfrm flipV="1">
            <a:off x="7181385" y="2325136"/>
            <a:ext cx="1481664" cy="1186545"/>
          </a:xfrm>
          <a:prstGeom prst="straightConnector1">
            <a:avLst/>
          </a:prstGeom>
          <a:ln w="22225">
            <a:solidFill>
              <a:srgbClr val="EF7B17"/>
            </a:solidFill>
            <a:tailEnd type="oval"/>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ADDF7681-1B33-F744-9A02-667D72E9D2E6}"/>
              </a:ext>
            </a:extLst>
          </p:cNvPr>
          <p:cNvCxnSpPr>
            <a:cxnSpLocks/>
          </p:cNvCxnSpPr>
          <p:nvPr/>
        </p:nvCxnSpPr>
        <p:spPr>
          <a:xfrm>
            <a:off x="7181385" y="3511681"/>
            <a:ext cx="1806583" cy="1148841"/>
          </a:xfrm>
          <a:prstGeom prst="straightConnector1">
            <a:avLst/>
          </a:prstGeom>
          <a:ln w="22225">
            <a:solidFill>
              <a:srgbClr val="EF7B17"/>
            </a:solidFill>
            <a:tailEnd type="oval"/>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2A2EB58D-E0EA-6E4F-9306-D64E8E928ACF}"/>
              </a:ext>
            </a:extLst>
          </p:cNvPr>
          <p:cNvCxnSpPr>
            <a:cxnSpLocks/>
          </p:cNvCxnSpPr>
          <p:nvPr/>
        </p:nvCxnSpPr>
        <p:spPr>
          <a:xfrm flipH="1" flipV="1">
            <a:off x="2759538" y="2962895"/>
            <a:ext cx="1912822" cy="548786"/>
          </a:xfrm>
          <a:prstGeom prst="straightConnector1">
            <a:avLst/>
          </a:prstGeom>
          <a:ln w="22225">
            <a:solidFill>
              <a:srgbClr val="EF7B17"/>
            </a:solidFill>
            <a:tailEnd type="oval"/>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D93582CF-277C-304E-8EC3-73F577B47B5B}"/>
              </a:ext>
            </a:extLst>
          </p:cNvPr>
          <p:cNvCxnSpPr>
            <a:cxnSpLocks/>
          </p:cNvCxnSpPr>
          <p:nvPr/>
        </p:nvCxnSpPr>
        <p:spPr>
          <a:xfrm flipH="1">
            <a:off x="2800538" y="3511681"/>
            <a:ext cx="1871822" cy="1128656"/>
          </a:xfrm>
          <a:prstGeom prst="straightConnector1">
            <a:avLst/>
          </a:prstGeom>
          <a:ln w="22225">
            <a:solidFill>
              <a:srgbClr val="EF7B17"/>
            </a:solidFill>
            <a:tailEnd type="oval"/>
          </a:ln>
        </p:spPr>
        <p:style>
          <a:lnRef idx="1">
            <a:schemeClr val="accent1"/>
          </a:lnRef>
          <a:fillRef idx="0">
            <a:schemeClr val="accent1"/>
          </a:fillRef>
          <a:effectRef idx="0">
            <a:schemeClr val="accent1"/>
          </a:effectRef>
          <a:fontRef idx="minor">
            <a:schemeClr val="tx1"/>
          </a:fontRef>
        </p:style>
      </p:cxnSp>
      <p:pic>
        <p:nvPicPr>
          <p:cNvPr id="24" name="Grafik 23" descr="Ein Bild, das Text, orange, schwarz, schließen enthält.&#10;&#10;Automatisch generierte Beschreibung">
            <a:extLst>
              <a:ext uri="{FF2B5EF4-FFF2-40B4-BE49-F238E27FC236}">
                <a16:creationId xmlns:a16="http://schemas.microsoft.com/office/drawing/2014/main" id="{F4BD9316-E66A-3648-82F0-EFF88CF3C1F5}"/>
              </a:ext>
            </a:extLst>
          </p:cNvPr>
          <p:cNvPicPr>
            <a:picLocks noChangeAspect="1"/>
          </p:cNvPicPr>
          <p:nvPr/>
        </p:nvPicPr>
        <p:blipFill>
          <a:blip r:embed="rId10"/>
          <a:stretch>
            <a:fillRect/>
          </a:stretch>
        </p:blipFill>
        <p:spPr>
          <a:xfrm>
            <a:off x="4821380" y="1874702"/>
            <a:ext cx="2180395" cy="3108595"/>
          </a:xfrm>
          <a:prstGeom prst="rect">
            <a:avLst/>
          </a:prstGeom>
        </p:spPr>
      </p:pic>
      <p:sp>
        <p:nvSpPr>
          <p:cNvPr id="2" name="Textfeld 1">
            <a:extLst>
              <a:ext uri="{FF2B5EF4-FFF2-40B4-BE49-F238E27FC236}">
                <a16:creationId xmlns:a16="http://schemas.microsoft.com/office/drawing/2014/main" id="{94CBB8BA-1261-3EDD-C1DC-15FA4ACA6A07}"/>
              </a:ext>
            </a:extLst>
          </p:cNvPr>
          <p:cNvSpPr txBox="1"/>
          <p:nvPr/>
        </p:nvSpPr>
        <p:spPr>
          <a:xfrm>
            <a:off x="4821380" y="5403829"/>
            <a:ext cx="2369816" cy="307777"/>
          </a:xfrm>
          <a:prstGeom prst="rect">
            <a:avLst/>
          </a:prstGeom>
          <a:noFill/>
        </p:spPr>
        <p:txBody>
          <a:bodyPr wrap="none" rtlCol="0">
            <a:spAutoFit/>
          </a:bodyPr>
          <a:lstStyle/>
          <a:p>
            <a:r>
              <a:rPr lang="de-DE" sz="1400"/>
              <a:t>199€ ohne Installationskosten</a:t>
            </a:r>
          </a:p>
        </p:txBody>
      </p:sp>
    </p:spTree>
    <p:extLst>
      <p:ext uri="{BB962C8B-B14F-4D97-AF65-F5344CB8AC3E}">
        <p14:creationId xmlns:p14="http://schemas.microsoft.com/office/powerpoint/2010/main" val="13670092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FABBC498FA56340ABD3807BAF2C1B0C" ma:contentTypeVersion="18" ma:contentTypeDescription="Ein neues Dokument erstellen." ma:contentTypeScope="" ma:versionID="43408e340000270715abb010953b4f1f">
  <xsd:schema xmlns:xsd="http://www.w3.org/2001/XMLSchema" xmlns:xs="http://www.w3.org/2001/XMLSchema" xmlns:p="http://schemas.microsoft.com/office/2006/metadata/properties" xmlns:ns2="87575cf3-f6a1-43c2-866a-22baacf1c6e2" xmlns:ns3="f39b0020-e3c5-442b-9996-fb268374b23b" targetNamespace="http://schemas.microsoft.com/office/2006/metadata/properties" ma:root="true" ma:fieldsID="864086a9f2caaa48effc71e10af2548b" ns2:_="" ns3:_="">
    <xsd:import namespace="87575cf3-f6a1-43c2-866a-22baacf1c6e2"/>
    <xsd:import namespace="f39b0020-e3c5-442b-9996-fb268374b23b"/>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575cf3-f6a1-43c2-866a-22baacf1c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901030ee-3244-4da7-ae40-1f9943b255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9b0020-e3c5-442b-9996-fb268374b23b" elementFormDefault="qualified">
    <xsd:import namespace="http://schemas.microsoft.com/office/2006/documentManagement/types"/>
    <xsd:import namespace="http://schemas.microsoft.com/office/infopath/2007/PartnerControls"/>
    <xsd:element name="SharedWithUsers" ma:index="11"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65f55b8-bad1-4769-807d-187fbdda3fd5}" ma:internalName="TaxCatchAll" ma:showField="CatchAllData" ma:web="f39b0020-e3c5-442b-9996-fb268374b2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575cf3-f6a1-43c2-866a-22baacf1c6e2">
      <Terms xmlns="http://schemas.microsoft.com/office/infopath/2007/PartnerControls"/>
    </lcf76f155ced4ddcb4097134ff3c332f>
    <TaxCatchAll xmlns="f39b0020-e3c5-442b-9996-fb268374b2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B5B30A-07F4-4962-98A6-BDE9E9F9D342}">
  <ds:schemaRefs>
    <ds:schemaRef ds:uri="87575cf3-f6a1-43c2-866a-22baacf1c6e2"/>
    <ds:schemaRef ds:uri="f39b0020-e3c5-442b-9996-fb268374b2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A7FBDC-232F-498D-96B0-A89D8A733F66}">
  <ds:schemaRefs>
    <ds:schemaRef ds:uri="http://schemas.microsoft.com/office/infopath/2007/PartnerControls"/>
    <ds:schemaRef ds:uri="f39b0020-e3c5-442b-9996-fb268374b23b"/>
    <ds:schemaRef ds:uri="http://schemas.microsoft.com/office/2006/documentManagement/types"/>
    <ds:schemaRef ds:uri="87575cf3-f6a1-43c2-866a-22baacf1c6e2"/>
    <ds:schemaRef ds:uri="http://purl.org/dc/elements/1.1/"/>
    <ds:schemaRef ds:uri="http://www.w3.org/XML/1998/namespace"/>
    <ds:schemaRef ds:uri="http://purl.org/dc/terms/"/>
    <ds:schemaRef ds:uri="http://purl.org/dc/dcmityp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A5A37E57-0236-4E3E-9601-6486C096BB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1022</Words>
  <Application>Microsoft Macintosh PowerPoint</Application>
  <PresentationFormat>Breitbild</PresentationFormat>
  <Paragraphs>170</Paragraphs>
  <Slides>14</Slides>
  <Notes>13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14</vt:i4>
      </vt:variant>
    </vt:vector>
  </HeadingPairs>
  <TitlesOfParts>
    <vt:vector size="23" baseType="lpstr">
      <vt:lpstr>American Typewriter</vt:lpstr>
      <vt:lpstr>Arial</vt:lpstr>
      <vt:lpstr>Calibri</vt:lpstr>
      <vt:lpstr>Calibri Light</vt:lpstr>
      <vt:lpstr>Dosis</vt:lpstr>
      <vt:lpstr>Dosis-SemiBold</vt:lpstr>
      <vt:lpstr>Open Sans</vt:lpstr>
      <vt:lpstr>Wingdings</vt:lpstr>
      <vt:lpstr>Office</vt:lpstr>
      <vt:lpstr>PowerPoint-Präsentation</vt:lpstr>
      <vt:lpstr>PowerPoint-Präsentation</vt:lpstr>
      <vt:lpstr>PowerPoint-Präsentation</vt:lpstr>
      <vt:lpstr>PowerPoint-Präsentation</vt:lpstr>
      <vt:lpstr>PowerPoint-Präsentation</vt:lpstr>
      <vt:lpstr>Woher kennt das System den Sendungscode?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Aldo Fobbe</dc:creator>
  <cp:lastModifiedBy>Jesper Okkels</cp:lastModifiedBy>
  <cp:revision>1</cp:revision>
  <cp:lastPrinted>2020-06-18T09:29:32Z</cp:lastPrinted>
  <dcterms:created xsi:type="dcterms:W3CDTF">2019-07-16T17:17:32Z</dcterms:created>
  <dcterms:modified xsi:type="dcterms:W3CDTF">2024-04-30T08:14:25Z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0x010100FFABBC498FA56340ABD3807BAF2C1B0C</vt:lpwstr>
  </property>
  <property fmtid="{D5CDD505-2E9C-101B-9397-08002B2CF9AE}" pid="3" name="MediaServiceImageTags">
    <vt:lpwstr/>
  </property>
</Properties>
</file>